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8" r:id="rId4"/>
    <p:sldMasterId id="2147484038" r:id="rId5"/>
  </p:sldMasterIdLst>
  <p:notesMasterIdLst>
    <p:notesMasterId r:id="rId34"/>
  </p:notesMasterIdLst>
  <p:sldIdLst>
    <p:sldId id="10943" r:id="rId6"/>
    <p:sldId id="10950" r:id="rId7"/>
    <p:sldId id="2076136846" r:id="rId8"/>
    <p:sldId id="10954" r:id="rId9"/>
    <p:sldId id="2076136845" r:id="rId10"/>
    <p:sldId id="10955" r:id="rId11"/>
    <p:sldId id="10956" r:id="rId12"/>
    <p:sldId id="10973" r:id="rId13"/>
    <p:sldId id="10951" r:id="rId14"/>
    <p:sldId id="10960" r:id="rId15"/>
    <p:sldId id="10958" r:id="rId16"/>
    <p:sldId id="10961" r:id="rId17"/>
    <p:sldId id="10959" r:id="rId18"/>
    <p:sldId id="10976" r:id="rId19"/>
    <p:sldId id="10952" r:id="rId20"/>
    <p:sldId id="10962" r:id="rId21"/>
    <p:sldId id="10963" r:id="rId22"/>
    <p:sldId id="10972" r:id="rId23"/>
    <p:sldId id="10953" r:id="rId24"/>
    <p:sldId id="2076136840" r:id="rId25"/>
    <p:sldId id="10965" r:id="rId26"/>
    <p:sldId id="2076136842" r:id="rId27"/>
    <p:sldId id="2076136844" r:id="rId28"/>
    <p:sldId id="10964" r:id="rId29"/>
    <p:sldId id="10975" r:id="rId30"/>
    <p:sldId id="10966" r:id="rId31"/>
    <p:sldId id="10969" r:id="rId32"/>
    <p:sldId id="1097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D1F986C-500E-4AFC-8AAF-74F4EA29AF3D}">
          <p14:sldIdLst>
            <p14:sldId id="10943"/>
            <p14:sldId id="10950"/>
            <p14:sldId id="2076136846"/>
            <p14:sldId id="10954"/>
            <p14:sldId id="2076136845"/>
            <p14:sldId id="10955"/>
            <p14:sldId id="10956"/>
            <p14:sldId id="10973"/>
            <p14:sldId id="10951"/>
            <p14:sldId id="10960"/>
            <p14:sldId id="10958"/>
            <p14:sldId id="10961"/>
            <p14:sldId id="10959"/>
            <p14:sldId id="10976"/>
            <p14:sldId id="10952"/>
            <p14:sldId id="10962"/>
            <p14:sldId id="10963"/>
            <p14:sldId id="10972"/>
            <p14:sldId id="10953"/>
            <p14:sldId id="2076136840"/>
            <p14:sldId id="10965"/>
            <p14:sldId id="2076136842"/>
            <p14:sldId id="2076136844"/>
            <p14:sldId id="10964"/>
            <p14:sldId id="10975"/>
            <p14:sldId id="10966"/>
            <p14:sldId id="10969"/>
            <p14:sldId id="109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E7F5FF"/>
    <a:srgbClr val="007635"/>
    <a:srgbClr val="FBFBFB"/>
    <a:srgbClr val="4CB1FF"/>
    <a:srgbClr val="3594DF"/>
    <a:srgbClr val="666666"/>
    <a:srgbClr val="08080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4817ED-9E4C-2E04-D5D3-56390CC12C7F}" v="74" dt="2020-10-28T02:53:58.014"/>
    <p1510:client id="{44EFAF77-A1B3-424C-AEC7-8ADECCA26ED7}" v="13" dt="2020-10-19T01:32:39.773"/>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49174-9479-412A-B069-F3DF9D7A5666}" type="datetimeFigureOut">
              <a:rPr lang="en-GB" smtClean="0"/>
              <a:t>08/11/2020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8AF7F-066E-4BCD-B99A-AC4EB14F352D}" type="slidenum">
              <a:rPr lang="en-GB" smtClean="0"/>
              <a:t>‹#›</a:t>
            </a:fld>
            <a:endParaRPr lang="en-GB"/>
          </a:p>
        </p:txBody>
      </p:sp>
    </p:spTree>
    <p:extLst>
      <p:ext uri="{BB962C8B-B14F-4D97-AF65-F5344CB8AC3E}">
        <p14:creationId xmlns:p14="http://schemas.microsoft.com/office/powerpoint/2010/main" val="1934344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9B8AF7F-066E-4BCD-B99A-AC4EB14F352D}" type="slidenum">
              <a:rPr lang="en-GB" smtClean="0"/>
              <a:t>2</a:t>
            </a:fld>
            <a:endParaRPr lang="en-GB"/>
          </a:p>
        </p:txBody>
      </p:sp>
    </p:spTree>
    <p:extLst>
      <p:ext uri="{BB962C8B-B14F-4D97-AF65-F5344CB8AC3E}">
        <p14:creationId xmlns:p14="http://schemas.microsoft.com/office/powerpoint/2010/main" val="322899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9B8AF7F-066E-4BCD-B99A-AC4EB14F352D}" type="slidenum">
              <a:rPr lang="en-GB" smtClean="0"/>
              <a:t>9</a:t>
            </a:fld>
            <a:endParaRPr lang="en-GB"/>
          </a:p>
        </p:txBody>
      </p:sp>
    </p:spTree>
    <p:extLst>
      <p:ext uri="{BB962C8B-B14F-4D97-AF65-F5344CB8AC3E}">
        <p14:creationId xmlns:p14="http://schemas.microsoft.com/office/powerpoint/2010/main" val="2932154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9B8AF7F-066E-4BCD-B99A-AC4EB14F352D}" type="slidenum">
              <a:rPr lang="en-GB" smtClean="0"/>
              <a:t>15</a:t>
            </a:fld>
            <a:endParaRPr lang="en-GB"/>
          </a:p>
        </p:txBody>
      </p:sp>
    </p:spTree>
    <p:extLst>
      <p:ext uri="{BB962C8B-B14F-4D97-AF65-F5344CB8AC3E}">
        <p14:creationId xmlns:p14="http://schemas.microsoft.com/office/powerpoint/2010/main" val="2856494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9B8AF7F-066E-4BCD-B99A-AC4EB14F352D}" type="slidenum">
              <a:rPr lang="en-GB" smtClean="0"/>
              <a:t>19</a:t>
            </a:fld>
            <a:endParaRPr lang="en-GB"/>
          </a:p>
        </p:txBody>
      </p:sp>
    </p:spTree>
    <p:extLst>
      <p:ext uri="{BB962C8B-B14F-4D97-AF65-F5344CB8AC3E}">
        <p14:creationId xmlns:p14="http://schemas.microsoft.com/office/powerpoint/2010/main" val="4178135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9B8AF7F-066E-4BCD-B99A-AC4EB14F352D}" type="slidenum">
              <a:rPr lang="en-GB" smtClean="0"/>
              <a:t>24</a:t>
            </a:fld>
            <a:endParaRPr lang="en-GB"/>
          </a:p>
        </p:txBody>
      </p:sp>
    </p:spTree>
    <p:extLst>
      <p:ext uri="{BB962C8B-B14F-4D97-AF65-F5344CB8AC3E}">
        <p14:creationId xmlns:p14="http://schemas.microsoft.com/office/powerpoint/2010/main" val="181263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2.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1851469"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July 18–20, 2018</a:t>
            </a:r>
          </a:p>
          <a:p>
            <a:pPr algn="l"/>
            <a:r>
              <a:rPr lang="en-US" sz="200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671862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09977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76250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91775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44831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0797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460634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722397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0231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5221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7806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1851469"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July 18–20, 2018</a:t>
            </a:r>
          </a:p>
          <a:p>
            <a:pPr algn="l"/>
            <a:r>
              <a:rPr lang="en-US" sz="200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301498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1237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345378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454228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1898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986226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A484E-7BCE-4747-9A20-A5980F2834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14A955-379C-4315-A1DA-FA485D89D5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8ACE68-3E14-4E39-9008-349AB3C5CD2D}"/>
              </a:ext>
            </a:extLst>
          </p:cNvPr>
          <p:cNvSpPr>
            <a:spLocks noGrp="1"/>
          </p:cNvSpPr>
          <p:nvPr>
            <p:ph type="dt" sz="half" idx="10"/>
          </p:nvPr>
        </p:nvSpPr>
        <p:spPr/>
        <p:txBody>
          <a:bodyPr/>
          <a:lstStyle/>
          <a:p>
            <a:fld id="{B213DFD2-E4CA-444C-86F5-ACAA3097F9F0}" type="datetimeFigureOut">
              <a:rPr lang="en-US" smtClean="0"/>
              <a:t>11/8/2020</a:t>
            </a:fld>
            <a:endParaRPr lang="en-US"/>
          </a:p>
        </p:txBody>
      </p:sp>
      <p:sp>
        <p:nvSpPr>
          <p:cNvPr id="5" name="Footer Placeholder 4">
            <a:extLst>
              <a:ext uri="{FF2B5EF4-FFF2-40B4-BE49-F238E27FC236}">
                <a16:creationId xmlns:a16="http://schemas.microsoft.com/office/drawing/2014/main" id="{CD090A40-0EC2-4FC7-8C9D-4EDFA8981A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4F06F-A412-4F44-9AFA-04315B48FBDB}"/>
              </a:ext>
            </a:extLst>
          </p:cNvPr>
          <p:cNvSpPr>
            <a:spLocks noGrp="1"/>
          </p:cNvSpPr>
          <p:nvPr>
            <p:ph type="sldNum" sz="quarter" idx="12"/>
          </p:nvPr>
        </p:nvSpPr>
        <p:spPr/>
        <p:txBody>
          <a:bodyPr/>
          <a:lstStyle/>
          <a:p>
            <a:fld id="{CAC2D1F2-D50D-4555-8E26-C96428ACA079}" type="slidenum">
              <a:rPr lang="en-US" smtClean="0"/>
              <a:t>‹#›</a:t>
            </a:fld>
            <a:endParaRPr lang="en-US"/>
          </a:p>
        </p:txBody>
      </p:sp>
    </p:spTree>
    <p:extLst>
      <p:ext uri="{BB962C8B-B14F-4D97-AF65-F5344CB8AC3E}">
        <p14:creationId xmlns:p14="http://schemas.microsoft.com/office/powerpoint/2010/main" val="23396631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42876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F61B9-7524-4B03-8E38-50067D6FCD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171401-D9C6-412A-97C7-F8DCACD761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B2284-371E-4AB9-893F-E8EDB46212E9}"/>
              </a:ext>
            </a:extLst>
          </p:cNvPr>
          <p:cNvSpPr>
            <a:spLocks noGrp="1"/>
          </p:cNvSpPr>
          <p:nvPr>
            <p:ph type="dt" sz="half" idx="10"/>
          </p:nvPr>
        </p:nvSpPr>
        <p:spPr/>
        <p:txBody>
          <a:bodyPr/>
          <a:lstStyle/>
          <a:p>
            <a:fld id="{A07F3AE2-76F0-4389-A58B-213888197306}" type="datetimeFigureOut">
              <a:rPr lang="en-US" smtClean="0"/>
              <a:t>11/8/2020</a:t>
            </a:fld>
            <a:endParaRPr lang="en-US"/>
          </a:p>
        </p:txBody>
      </p:sp>
      <p:sp>
        <p:nvSpPr>
          <p:cNvPr id="5" name="Footer Placeholder 4">
            <a:extLst>
              <a:ext uri="{FF2B5EF4-FFF2-40B4-BE49-F238E27FC236}">
                <a16:creationId xmlns:a16="http://schemas.microsoft.com/office/drawing/2014/main" id="{6ED7710E-97DB-40D8-9F68-B05384AFE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90BBB-1C84-49F1-9FC5-79FB19E8538A}"/>
              </a:ext>
            </a:extLst>
          </p:cNvPr>
          <p:cNvSpPr>
            <a:spLocks noGrp="1"/>
          </p:cNvSpPr>
          <p:nvPr>
            <p:ph type="sldNum" sz="quarter" idx="12"/>
          </p:nvPr>
        </p:nvSpPr>
        <p:spPr/>
        <p:txBody>
          <a:bodyPr/>
          <a:lstStyle/>
          <a:p>
            <a:fld id="{1C07F004-A6FC-47C3-8D33-E6DA188563C7}" type="slidenum">
              <a:rPr lang="en-US" smtClean="0"/>
              <a:t>‹#›</a:t>
            </a:fld>
            <a:endParaRPr lang="en-US"/>
          </a:p>
        </p:txBody>
      </p:sp>
    </p:spTree>
    <p:extLst>
      <p:ext uri="{BB962C8B-B14F-4D97-AF65-F5344CB8AC3E}">
        <p14:creationId xmlns:p14="http://schemas.microsoft.com/office/powerpoint/2010/main" val="17531025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783"/>
            <a:ext cx="6096000" cy="686578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69240" y="289513"/>
            <a:ext cx="5602653" cy="89966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79935806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0235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7579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0782752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2_Blank_1">
    <p:spTree>
      <p:nvGrpSpPr>
        <p:cNvPr id="1" name=""/>
        <p:cNvGrpSpPr/>
        <p:nvPr/>
      </p:nvGrpSpPr>
      <p:grpSpPr>
        <a:xfrm>
          <a:off x="0" y="0"/>
          <a:ext cx="0" cy="0"/>
          <a:chOff x="0" y="0"/>
          <a:chExt cx="0" cy="0"/>
        </a:xfrm>
      </p:grpSpPr>
      <p:sp>
        <p:nvSpPr>
          <p:cNvPr id="4" name="Slide Number Placeholder 12"/>
          <p:cNvSpPr>
            <a:spLocks noGrp="1"/>
          </p:cNvSpPr>
          <p:nvPr>
            <p:ph type="sldNum" sz="quarter" idx="4"/>
          </p:nvPr>
        </p:nvSpPr>
        <p:spPr>
          <a:xfrm>
            <a:off x="9180574" y="6248513"/>
            <a:ext cx="2742188" cy="364224"/>
          </a:xfrm>
          <a:prstGeom prst="rect">
            <a:avLst/>
          </a:prstGeom>
        </p:spPr>
        <p:txBody>
          <a:bodyPr vert="horz" lIns="91440" tIns="45720" rIns="146304" bIns="45720" rtlCol="0" anchor="ctr"/>
          <a:lstStyle>
            <a:lvl1pPr marL="0" algn="r" defTabSz="914016" rtl="0" eaLnBrk="1" latinLnBrk="0" hangingPunct="1">
              <a:lnSpc>
                <a:spcPct val="90000"/>
              </a:lnSpc>
              <a:spcAft>
                <a:spcPts val="588"/>
              </a:spcAft>
              <a:defRPr lang="en-US" sz="1961"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pPr marL="0" marR="0" lvl="0" indent="0" algn="r" defTabSz="914016" rtl="0" eaLnBrk="1" fontAlgn="auto" latinLnBrk="0" hangingPunct="1">
              <a:lnSpc>
                <a:spcPct val="90000"/>
              </a:lnSpc>
              <a:spcBef>
                <a:spcPts val="0"/>
              </a:spcBef>
              <a:spcAft>
                <a:spcPts val="588"/>
              </a:spcAft>
              <a:buClrTx/>
              <a:buSzTx/>
              <a:buFontTx/>
              <a:buNone/>
              <a:tabLst/>
              <a:defRPr/>
            </a:pPr>
            <a:fld id="{461BA605-C888-4326-8417-118ADDBFD3D5}" type="slidenum">
              <a:rPr kumimoji="0" lang="en-US" sz="1961" b="0" i="0" u="none" strike="noStrike" kern="1200" cap="none" spc="0" normalizeH="0" baseline="0" noProof="0" smtClean="0">
                <a:ln>
                  <a:noFill/>
                </a:ln>
                <a:gradFill>
                  <a:gsLst>
                    <a:gs pos="2917">
                      <a:srgbClr val="D7D7D7"/>
                    </a:gs>
                    <a:gs pos="100000">
                      <a:srgbClr val="D7D7D7"/>
                    </a:gs>
                  </a:gsLst>
                  <a:lin ang="5400000" scaled="0"/>
                </a:gradFill>
                <a:effectLst/>
                <a:uLnTx/>
                <a:uFillTx/>
                <a:latin typeface="Segoe UI Light" panose="020B0502040204020203" pitchFamily="34" charset="0"/>
                <a:ea typeface="+mn-ea"/>
                <a:cs typeface="Segoe UI Light" panose="020B0502040204020203" pitchFamily="34" charset="0"/>
              </a:rPr>
              <a:pPr marL="0" marR="0" lvl="0" indent="0" algn="r" defTabSz="914016" rtl="0" eaLnBrk="1" fontAlgn="auto" latinLnBrk="0" hangingPunct="1">
                <a:lnSpc>
                  <a:spcPct val="90000"/>
                </a:lnSpc>
                <a:spcBef>
                  <a:spcPts val="0"/>
                </a:spcBef>
                <a:spcAft>
                  <a:spcPts val="588"/>
                </a:spcAft>
                <a:buClrTx/>
                <a:buSzTx/>
                <a:buFontTx/>
                <a:buNone/>
                <a:tabLst/>
                <a:defRPr/>
              </a:pPr>
              <a:t>‹#›</a:t>
            </a:fld>
            <a:endParaRPr kumimoji="0" lang="en-US" sz="1961" b="0" i="0" u="none" strike="noStrike" kern="1200" cap="none" spc="0" normalizeH="0" baseline="0" noProof="0">
              <a:ln>
                <a:noFill/>
              </a:ln>
              <a:gradFill>
                <a:gsLst>
                  <a:gs pos="2917">
                    <a:srgbClr val="D7D7D7"/>
                  </a:gs>
                  <a:gs pos="100000">
                    <a:srgbClr val="D7D7D7"/>
                  </a:gs>
                </a:gsLst>
                <a:lin ang="5400000" scaled="0"/>
              </a:gra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5472760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03555724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414325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40F21EC-5904-4953-B304-70611CCCDE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18" y="0"/>
            <a:ext cx="12192000" cy="6858973"/>
          </a:xfrm>
          <a:prstGeom prst="rect">
            <a:avLst/>
          </a:prstGeom>
        </p:spPr>
      </p:pic>
      <p:sp>
        <p:nvSpPr>
          <p:cNvPr id="14" name="Rectangle 13">
            <a:extLst>
              <a:ext uri="{FF2B5EF4-FFF2-40B4-BE49-F238E27FC236}">
                <a16:creationId xmlns:a16="http://schemas.microsoft.com/office/drawing/2014/main" id="{27C98F7C-91B3-42AC-A5E6-C0D7EB42154E}"/>
              </a:ext>
            </a:extLst>
          </p:cNvPr>
          <p:cNvSpPr/>
          <p:nvPr userDrawn="1"/>
        </p:nvSpPr>
        <p:spPr bwMode="gray">
          <a:xfrm>
            <a:off x="-15725" y="0"/>
            <a:ext cx="5983818" cy="6858000"/>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658"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bg1"/>
                    </a:gs>
                    <a:gs pos="26000">
                      <a:schemeClr val="bg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bg1"/>
                    </a:gs>
                    <a:gs pos="26000">
                      <a:schemeClr val="bg1"/>
                    </a:gs>
                  </a:gsLst>
                  <a:lin ang="5400000" scaled="1"/>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007328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694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7342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457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539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23746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6536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12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2110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61447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391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0126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985622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820288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16375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84808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0583599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9897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71054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195733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2468445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834173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0319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1298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10432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6845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4659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186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526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7128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0742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3022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2126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152175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9551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0834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cSld name="1_Section Titl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5442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58870"/>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204300"/>
            <a:ext cx="10972800" cy="553998"/>
          </a:xfrm>
        </p:spPr>
        <p:txBody>
          <a:bodyPr/>
          <a:lstStyle/>
          <a:p>
            <a:r>
              <a:rPr lang="en-US"/>
              <a:t>Click to edit Master title style</a:t>
            </a:r>
          </a:p>
        </p:txBody>
      </p:sp>
    </p:spTree>
    <p:extLst>
      <p:ext uri="{BB962C8B-B14F-4D97-AF65-F5344CB8AC3E}">
        <p14:creationId xmlns:p14="http://schemas.microsoft.com/office/powerpoint/2010/main" val="335243596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53998"/>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083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839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6672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55541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12.emf"/><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4302931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4" r:id="rId25"/>
    <p:sldLayoutId id="2147483726" r:id="rId26"/>
    <p:sldLayoutId id="2147483932" r:id="rId27"/>
    <p:sldLayoutId id="2147483935" r:id="rId28"/>
    <p:sldLayoutId id="2147483841" r:id="rId29"/>
    <p:sldLayoutId id="2147483919" r:id="rId30"/>
    <p:sldLayoutId id="2147483945" r:id="rId31"/>
    <p:sldLayoutId id="214748400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813476057"/>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 id="2147484056" r:id="rId18"/>
    <p:sldLayoutId id="2147484057" r:id="rId19"/>
    <p:sldLayoutId id="2147484058" r:id="rId20"/>
    <p:sldLayoutId id="2147484059" r:id="rId21"/>
    <p:sldLayoutId id="2147484060" r:id="rId22"/>
    <p:sldLayoutId id="2147484061" r:id="rId23"/>
    <p:sldLayoutId id="2147484062" r:id="rId24"/>
    <p:sldLayoutId id="2147484063" r:id="rId25"/>
    <p:sldLayoutId id="2147484064" r:id="rId26"/>
    <p:sldLayoutId id="2147484065" r:id="rId27"/>
    <p:sldLayoutId id="2147484066" r:id="rId28"/>
    <p:sldLayoutId id="2147484067" r:id="rId29"/>
    <p:sldLayoutId id="2147484068" r:id="rId30"/>
    <p:sldLayoutId id="2147484069" r:id="rId31"/>
    <p:sldLayoutId id="2147484070" r:id="rId32"/>
    <p:sldLayoutId id="2147484071" r:id="rId33"/>
    <p:sldLayoutId id="2147484072" r:id="rId34"/>
    <p:sldLayoutId id="2147484073" r:id="rId35"/>
    <p:sldLayoutId id="2147484074" r:id="rId36"/>
    <p:sldLayoutId id="214748407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icrosoft/MLOps" TargetMode="External"/><Relationship Id="rId2" Type="http://schemas.openxmlformats.org/officeDocument/2006/relationships/hyperlink" Target="https://azure.microsoft.com/en-us/services/machine-learning/" TargetMode="External"/><Relationship Id="rId1" Type="http://schemas.openxmlformats.org/officeDocument/2006/relationships/slideLayout" Target="../slideLayouts/slideLayout4.xml"/><Relationship Id="rId6" Type="http://schemas.openxmlformats.org/officeDocument/2006/relationships/hyperlink" Target="http://papers.nips.cc/paper/5656-hidden-technical-debt-in-machine-learning-systems.pdf" TargetMode="External"/><Relationship Id="rId5" Type="http://schemas.openxmlformats.org/officeDocument/2006/relationships/hyperlink" Target="https://www.mckinsey.com/featured-insights/artificial-intelligence/global-ai-survey-ai-proves-its-worth-but-few-scale-impact" TargetMode="External"/><Relationship Id="rId4" Type="http://schemas.openxmlformats.org/officeDocument/2006/relationships/hyperlink" Target="https://github.com/nfmoore/aml-deployment-template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752C-46C3-46F8-9302-C8858E520A51}"/>
              </a:ext>
            </a:extLst>
          </p:cNvPr>
          <p:cNvSpPr>
            <a:spLocks noGrp="1"/>
          </p:cNvSpPr>
          <p:nvPr>
            <p:ph type="title"/>
          </p:nvPr>
        </p:nvSpPr>
        <p:spPr>
          <a:xfrm>
            <a:off x="584200" y="2979778"/>
            <a:ext cx="9144000" cy="553998"/>
          </a:xfrm>
        </p:spPr>
        <p:txBody>
          <a:bodyPr/>
          <a:lstStyle/>
          <a:p>
            <a:r>
              <a:rPr lang="en-AU"/>
              <a:t>Machine Learning Operations (</a:t>
            </a:r>
            <a:r>
              <a:rPr lang="en-AU" err="1"/>
              <a:t>MLOps</a:t>
            </a:r>
            <a:r>
              <a:rPr lang="en-AU"/>
              <a:t>)</a:t>
            </a:r>
          </a:p>
        </p:txBody>
      </p:sp>
      <p:sp>
        <p:nvSpPr>
          <p:cNvPr id="3" name="Title 1">
            <a:extLst>
              <a:ext uri="{FF2B5EF4-FFF2-40B4-BE49-F238E27FC236}">
                <a16:creationId xmlns:a16="http://schemas.microsoft.com/office/drawing/2014/main" id="{D3300371-48CF-4D80-AFE2-2A1F74813482}"/>
              </a:ext>
            </a:extLst>
          </p:cNvPr>
          <p:cNvSpPr txBox="1">
            <a:spLocks/>
          </p:cNvSpPr>
          <p:nvPr/>
        </p:nvSpPr>
        <p:spPr>
          <a:xfrm>
            <a:off x="584200" y="5128319"/>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AU" sz="2400"/>
              <a:t>Nicholas Moore</a:t>
            </a:r>
          </a:p>
          <a:p>
            <a:r>
              <a:rPr lang="en-AU" sz="1200"/>
              <a:t>Cloud Solution Architect – Data and AI</a:t>
            </a:r>
          </a:p>
        </p:txBody>
      </p:sp>
    </p:spTree>
    <p:extLst>
      <p:ext uri="{BB962C8B-B14F-4D97-AF65-F5344CB8AC3E}">
        <p14:creationId xmlns:p14="http://schemas.microsoft.com/office/powerpoint/2010/main" val="79219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What is </a:t>
            </a:r>
            <a:r>
              <a:rPr lang="en-AU" err="1"/>
              <a:t>MLOps</a:t>
            </a:r>
            <a:r>
              <a:rPr lang="en-AU"/>
              <a:t>?</a:t>
            </a:r>
          </a:p>
        </p:txBody>
      </p:sp>
      <p:sp>
        <p:nvSpPr>
          <p:cNvPr id="3" name="Text Placeholder 2">
            <a:extLst>
              <a:ext uri="{FF2B5EF4-FFF2-40B4-BE49-F238E27FC236}">
                <a16:creationId xmlns:a16="http://schemas.microsoft.com/office/drawing/2014/main" id="{88F108A3-1777-44EF-8443-346E399ACF4A}"/>
              </a:ext>
            </a:extLst>
          </p:cNvPr>
          <p:cNvSpPr>
            <a:spLocks noGrp="1"/>
          </p:cNvSpPr>
          <p:nvPr>
            <p:ph type="body" sz="quarter" idx="10"/>
          </p:nvPr>
        </p:nvSpPr>
        <p:spPr>
          <a:xfrm>
            <a:off x="586390" y="2926544"/>
            <a:ext cx="11018520" cy="1982081"/>
          </a:xfrm>
        </p:spPr>
        <p:txBody>
          <a:bodyPr anchor="ctr"/>
          <a:lstStyle/>
          <a:p>
            <a:pPr algn="ctr"/>
            <a:r>
              <a:rPr lang="en-AU" sz="2800">
                <a:latin typeface="Segoe UI Semilight" panose="020B0402040204020203" pitchFamily="34" charset="0"/>
                <a:cs typeface="Segoe UI Semilight" panose="020B0402040204020203" pitchFamily="34" charset="0"/>
              </a:rPr>
              <a:t>The ability to continuously integrate and automatically </a:t>
            </a:r>
          </a:p>
          <a:p>
            <a:pPr algn="ctr"/>
            <a:r>
              <a:rPr lang="en-AU" sz="2800">
                <a:latin typeface="Segoe UI Semilight" panose="020B0402040204020203" pitchFamily="34" charset="0"/>
                <a:cs typeface="Segoe UI Semilight" panose="020B0402040204020203" pitchFamily="34" charset="0"/>
              </a:rPr>
              <a:t>test, build and deploy Machine Learning artifacts </a:t>
            </a:r>
          </a:p>
          <a:p>
            <a:pPr algn="ctr"/>
            <a:r>
              <a:rPr lang="en-AU" sz="2800">
                <a:latin typeface="Segoe UI Semilight" panose="020B0402040204020203" pitchFamily="34" charset="0"/>
                <a:cs typeface="Segoe UI Semilight" panose="020B0402040204020203" pitchFamily="34" charset="0"/>
              </a:rPr>
              <a:t>such as data, training pipelines and models.</a:t>
            </a:r>
          </a:p>
          <a:p>
            <a:pPr algn="ctr"/>
            <a:endParaRPr lang="en-AU"/>
          </a:p>
        </p:txBody>
      </p:sp>
    </p:spTree>
    <p:extLst>
      <p:ext uri="{BB962C8B-B14F-4D97-AF65-F5344CB8AC3E}">
        <p14:creationId xmlns:p14="http://schemas.microsoft.com/office/powerpoint/2010/main" val="8765655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Benefits of </a:t>
            </a:r>
            <a:r>
              <a:rPr lang="en-AU" err="1"/>
              <a:t>MLOps</a:t>
            </a:r>
            <a:endParaRPr lang="en-AU"/>
          </a:p>
        </p:txBody>
      </p:sp>
      <p:grpSp>
        <p:nvGrpSpPr>
          <p:cNvPr id="30" name="Group 29">
            <a:extLst>
              <a:ext uri="{FF2B5EF4-FFF2-40B4-BE49-F238E27FC236}">
                <a16:creationId xmlns:a16="http://schemas.microsoft.com/office/drawing/2014/main" id="{82C2E511-753E-4BAB-AD77-59A4D4CB0B8A}"/>
              </a:ext>
            </a:extLst>
          </p:cNvPr>
          <p:cNvGrpSpPr/>
          <p:nvPr/>
        </p:nvGrpSpPr>
        <p:grpSpPr>
          <a:xfrm>
            <a:off x="580008" y="2524341"/>
            <a:ext cx="11026775" cy="2519709"/>
            <a:chOff x="582613" y="2845063"/>
            <a:chExt cx="11026775" cy="2519709"/>
          </a:xfrm>
        </p:grpSpPr>
        <p:sp>
          <p:nvSpPr>
            <p:cNvPr id="4" name="Text Placeholder 2">
              <a:extLst>
                <a:ext uri="{FF2B5EF4-FFF2-40B4-BE49-F238E27FC236}">
                  <a16:creationId xmlns:a16="http://schemas.microsoft.com/office/drawing/2014/main" id="{8A6FED75-21F5-4969-B0F3-666BC7ABAF68}"/>
                </a:ext>
              </a:extLst>
            </p:cNvPr>
            <p:cNvSpPr txBox="1">
              <a:spLocks/>
            </p:cNvSpPr>
            <p:nvPr/>
          </p:nvSpPr>
          <p:spPr>
            <a:xfrm>
              <a:off x="582613" y="3825889"/>
              <a:ext cx="2532888" cy="9233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a:t>Easier to bring ML workflows to production</a:t>
              </a:r>
            </a:p>
          </p:txBody>
        </p:sp>
        <p:sp>
          <p:nvSpPr>
            <p:cNvPr id="5" name="Text Placeholder 4">
              <a:extLst>
                <a:ext uri="{FF2B5EF4-FFF2-40B4-BE49-F238E27FC236}">
                  <a16:creationId xmlns:a16="http://schemas.microsoft.com/office/drawing/2014/main" id="{A58F77FE-835F-4D89-8CCD-8C401A42DA85}"/>
                </a:ext>
              </a:extLst>
            </p:cNvPr>
            <p:cNvSpPr txBox="1">
              <a:spLocks/>
            </p:cNvSpPr>
            <p:nvPr/>
          </p:nvSpPr>
          <p:spPr>
            <a:xfrm>
              <a:off x="3413908" y="3825889"/>
              <a:ext cx="2532888" cy="9233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a:t>Easier to integrate ML models into the application lifecycle</a:t>
              </a:r>
            </a:p>
          </p:txBody>
        </p:sp>
        <p:sp>
          <p:nvSpPr>
            <p:cNvPr id="6" name="Text Placeholder 6">
              <a:extLst>
                <a:ext uri="{FF2B5EF4-FFF2-40B4-BE49-F238E27FC236}">
                  <a16:creationId xmlns:a16="http://schemas.microsoft.com/office/drawing/2014/main" id="{0DB35FE5-D790-4B00-BBE9-9C7E088172C6}"/>
                </a:ext>
              </a:extLst>
            </p:cNvPr>
            <p:cNvSpPr txBox="1">
              <a:spLocks/>
            </p:cNvSpPr>
            <p:nvPr/>
          </p:nvSpPr>
          <p:spPr>
            <a:xfrm>
              <a:off x="6245204" y="3825889"/>
              <a:ext cx="2532888" cy="153888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a:t>Ability to monitor model performance to determine when retraining should happen</a:t>
              </a:r>
              <a:endParaRPr lang="en-AU" sz="2000"/>
            </a:p>
          </p:txBody>
        </p:sp>
        <p:sp>
          <p:nvSpPr>
            <p:cNvPr id="7" name="Text Placeholder 8">
              <a:extLst>
                <a:ext uri="{FF2B5EF4-FFF2-40B4-BE49-F238E27FC236}">
                  <a16:creationId xmlns:a16="http://schemas.microsoft.com/office/drawing/2014/main" id="{6F4358A6-A33F-4C02-BCE5-A5F97C2D14DF}"/>
                </a:ext>
              </a:extLst>
            </p:cNvPr>
            <p:cNvSpPr txBox="1">
              <a:spLocks/>
            </p:cNvSpPr>
            <p:nvPr/>
          </p:nvSpPr>
          <p:spPr>
            <a:xfrm>
              <a:off x="9076500" y="3825889"/>
              <a:ext cx="2532888"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a:t>Ability to manage my ML assets at scale</a:t>
              </a:r>
            </a:p>
          </p:txBody>
        </p:sp>
        <p:sp>
          <p:nvSpPr>
            <p:cNvPr id="8" name="Rectangle 7" descr="Tools">
              <a:extLst>
                <a:ext uri="{FF2B5EF4-FFF2-40B4-BE49-F238E27FC236}">
                  <a16:creationId xmlns:a16="http://schemas.microsoft.com/office/drawing/2014/main" id="{A9676602-91CE-430A-B633-E75C62D311F8}"/>
                </a:ext>
              </a:extLst>
            </p:cNvPr>
            <p:cNvSpPr/>
            <p:nvPr/>
          </p:nvSpPr>
          <p:spPr>
            <a:xfrm>
              <a:off x="1476011" y="2845063"/>
              <a:ext cx="746092" cy="74609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a:effectLst/>
            <a:scene3d>
              <a:camera prst="orthographicFront">
                <a:rot lat="0" lon="0" rev="0"/>
              </a:camera>
              <a:lightRig rig="twoPt" dir="tl"/>
            </a:scene3d>
            <a:sp3d prstMaterial="flat"/>
          </p:spPr>
          <p:style>
            <a:lnRef idx="0">
              <a:schemeClr val="lt1">
                <a:hueOff val="0"/>
                <a:satOff val="0"/>
                <a:lumOff val="0"/>
                <a:alphaOff val="0"/>
              </a:schemeClr>
            </a:lnRef>
            <a:fillRef idx="3">
              <a:scrgbClr r="0" g="0" b="0"/>
            </a:fillRef>
            <a:effectRef idx="3">
              <a:schemeClr val="accent1">
                <a:shade val="80000"/>
                <a:hueOff val="0"/>
                <a:satOff val="0"/>
                <a:lumOff val="0"/>
                <a:alphaOff val="0"/>
              </a:schemeClr>
            </a:effectRef>
            <a:fontRef idx="minor">
              <a:schemeClr val="lt1"/>
            </a:fontRef>
          </p:style>
        </p:sp>
        <p:sp>
          <p:nvSpPr>
            <p:cNvPr id="9" name="Rectangle 8" descr="Gears">
              <a:extLst>
                <a:ext uri="{FF2B5EF4-FFF2-40B4-BE49-F238E27FC236}">
                  <a16:creationId xmlns:a16="http://schemas.microsoft.com/office/drawing/2014/main" id="{CFB59046-B5FC-4E9C-B1F9-56C206CA7702}"/>
                </a:ext>
              </a:extLst>
            </p:cNvPr>
            <p:cNvSpPr/>
            <p:nvPr/>
          </p:nvSpPr>
          <p:spPr>
            <a:xfrm>
              <a:off x="4307419" y="2845063"/>
              <a:ext cx="746092" cy="74609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a:scene3d>
              <a:camera prst="orthographicFront">
                <a:rot lat="0" lon="0" rev="0"/>
              </a:camera>
              <a:lightRig rig="twoPt" dir="tl"/>
            </a:scene3d>
            <a:sp3d prstMaterial="flat"/>
          </p:spPr>
          <p:style>
            <a:lnRef idx="0">
              <a:schemeClr val="lt1">
                <a:hueOff val="0"/>
                <a:satOff val="0"/>
                <a:lumOff val="0"/>
                <a:alphaOff val="0"/>
              </a:schemeClr>
            </a:lnRef>
            <a:fillRef idx="3">
              <a:scrgbClr r="0" g="0" b="0"/>
            </a:fillRef>
            <a:effectRef idx="3">
              <a:schemeClr val="accent1">
                <a:shade val="80000"/>
                <a:hueOff val="0"/>
                <a:satOff val="0"/>
                <a:lumOff val="3705"/>
                <a:alphaOff val="0"/>
              </a:schemeClr>
            </a:effectRef>
            <a:fontRef idx="minor">
              <a:schemeClr val="lt1"/>
            </a:fontRef>
          </p:style>
        </p:sp>
        <p:sp>
          <p:nvSpPr>
            <p:cNvPr id="10" name="Rectangle 9" descr="Research">
              <a:extLst>
                <a:ext uri="{FF2B5EF4-FFF2-40B4-BE49-F238E27FC236}">
                  <a16:creationId xmlns:a16="http://schemas.microsoft.com/office/drawing/2014/main" id="{3ADEEAA1-CB2C-4351-B41E-113E31AA684F}"/>
                </a:ext>
              </a:extLst>
            </p:cNvPr>
            <p:cNvSpPr/>
            <p:nvPr/>
          </p:nvSpPr>
          <p:spPr>
            <a:xfrm>
              <a:off x="9970127" y="2933821"/>
              <a:ext cx="746092" cy="74609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a:effectLst/>
            <a:scene3d>
              <a:camera prst="orthographicFront">
                <a:rot lat="0" lon="0" rev="0"/>
              </a:camera>
              <a:lightRig rig="twoPt" dir="tl"/>
            </a:scene3d>
            <a:sp3d prstMaterial="flat"/>
          </p:spPr>
          <p:style>
            <a:lnRef idx="0">
              <a:schemeClr val="lt1">
                <a:hueOff val="0"/>
                <a:satOff val="0"/>
                <a:lumOff val="0"/>
                <a:alphaOff val="0"/>
              </a:schemeClr>
            </a:lnRef>
            <a:fillRef idx="3">
              <a:scrgbClr r="0" g="0" b="0"/>
            </a:fillRef>
            <a:effectRef idx="3">
              <a:schemeClr val="accent1">
                <a:shade val="80000"/>
                <a:hueOff val="0"/>
                <a:satOff val="0"/>
                <a:lumOff val="11114"/>
                <a:alphaOff val="0"/>
              </a:schemeClr>
            </a:effectRef>
            <a:fontRef idx="minor">
              <a:schemeClr val="lt1"/>
            </a:fontRef>
          </p:style>
        </p:sp>
        <p:grpSp>
          <p:nvGrpSpPr>
            <p:cNvPr id="11" name="Group 10">
              <a:extLst>
                <a:ext uri="{FF2B5EF4-FFF2-40B4-BE49-F238E27FC236}">
                  <a16:creationId xmlns:a16="http://schemas.microsoft.com/office/drawing/2014/main" id="{592301F3-C60F-47E5-A24B-FC1F43310C3C}"/>
                </a:ext>
              </a:extLst>
            </p:cNvPr>
            <p:cNvGrpSpPr>
              <a:grpSpLocks noChangeAspect="1"/>
            </p:cNvGrpSpPr>
            <p:nvPr/>
          </p:nvGrpSpPr>
          <p:grpSpPr>
            <a:xfrm rot="2499915">
              <a:off x="7244863" y="2908928"/>
              <a:ext cx="533569" cy="618361"/>
              <a:chOff x="6281977" y="1925712"/>
              <a:chExt cx="609366" cy="706203"/>
            </a:xfrm>
          </p:grpSpPr>
          <p:sp>
            <p:nvSpPr>
              <p:cNvPr id="12" name="Hexagon 11">
                <a:extLst>
                  <a:ext uri="{FF2B5EF4-FFF2-40B4-BE49-F238E27FC236}">
                    <a16:creationId xmlns:a16="http://schemas.microsoft.com/office/drawing/2014/main" id="{74F6DB03-4E07-4D2C-9238-1419543D5E10}"/>
                  </a:ext>
                </a:extLst>
              </p:cNvPr>
              <p:cNvSpPr/>
              <p:nvPr/>
            </p:nvSpPr>
            <p:spPr bwMode="auto">
              <a:xfrm rot="16200000">
                <a:off x="6261742" y="2000529"/>
                <a:ext cx="651443" cy="557784"/>
              </a:xfrm>
              <a:prstGeom prst="hexagon">
                <a:avLst/>
              </a:prstGeom>
              <a:solidFill>
                <a:sysClr val="window" lastClr="FFFFFF"/>
              </a:solid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E8CDD91-A0A9-43B4-86AD-E695B70B4E88}"/>
                  </a:ext>
                </a:extLst>
              </p:cNvPr>
              <p:cNvCxnSpPr>
                <a:stCxn id="12" idx="3"/>
                <a:endCxn id="12" idx="0"/>
              </p:cNvCxnSpPr>
              <p:nvPr/>
            </p:nvCxnSpPr>
            <p:spPr>
              <a:xfrm flipV="1">
                <a:off x="6587464" y="1953700"/>
                <a:ext cx="0" cy="651443"/>
              </a:xfrm>
              <a:prstGeom prst="line">
                <a:avLst/>
              </a:prstGeom>
              <a:noFill/>
              <a:ln w="38100" cap="flat" cmpd="sng" algn="ctr">
                <a:solidFill>
                  <a:schemeClr val="accent1"/>
                </a:solidFill>
                <a:prstDash val="solid"/>
                <a:headEnd type="none"/>
                <a:tailEnd type="none"/>
              </a:ln>
              <a:effectLst/>
            </p:spPr>
          </p:cxnSp>
          <p:grpSp>
            <p:nvGrpSpPr>
              <p:cNvPr id="14" name="Group 13">
                <a:extLst>
                  <a:ext uri="{FF2B5EF4-FFF2-40B4-BE49-F238E27FC236}">
                    <a16:creationId xmlns:a16="http://schemas.microsoft.com/office/drawing/2014/main" id="{411A5BBE-90A9-47F8-AD3A-665EB45E29F9}"/>
                  </a:ext>
                </a:extLst>
              </p:cNvPr>
              <p:cNvGrpSpPr/>
              <p:nvPr/>
            </p:nvGrpSpPr>
            <p:grpSpPr>
              <a:xfrm>
                <a:off x="6584950" y="2093649"/>
                <a:ext cx="281406" cy="372551"/>
                <a:chOff x="6584950" y="2093146"/>
                <a:chExt cx="281406" cy="372551"/>
              </a:xfrm>
            </p:grpSpPr>
            <p:cxnSp>
              <p:nvCxnSpPr>
                <p:cNvPr id="27" name="Straight Connector 26">
                  <a:extLst>
                    <a:ext uri="{FF2B5EF4-FFF2-40B4-BE49-F238E27FC236}">
                      <a16:creationId xmlns:a16="http://schemas.microsoft.com/office/drawing/2014/main" id="{ED9E4E93-59CE-4992-BF3E-D7555D513EA1}"/>
                    </a:ext>
                  </a:extLst>
                </p:cNvPr>
                <p:cNvCxnSpPr>
                  <a:cxnSpLocks/>
                  <a:stCxn id="12" idx="2"/>
                </p:cNvCxnSpPr>
                <p:nvPr/>
              </p:nvCxnSpPr>
              <p:spPr>
                <a:xfrm flipH="1" flipV="1">
                  <a:off x="6584950" y="2415525"/>
                  <a:ext cx="281406" cy="50172"/>
                </a:xfrm>
                <a:prstGeom prst="line">
                  <a:avLst/>
                </a:prstGeom>
                <a:noFill/>
                <a:ln w="38100" cap="flat" cmpd="sng" algn="ctr">
                  <a:solidFill>
                    <a:schemeClr val="accent1"/>
                  </a:solidFill>
                  <a:prstDash val="solid"/>
                  <a:headEnd type="none"/>
                  <a:tailEnd type="none"/>
                </a:ln>
                <a:effectLst/>
              </p:spPr>
            </p:cxnSp>
            <p:cxnSp>
              <p:nvCxnSpPr>
                <p:cNvPr id="28" name="Straight Connector 27">
                  <a:extLst>
                    <a:ext uri="{FF2B5EF4-FFF2-40B4-BE49-F238E27FC236}">
                      <a16:creationId xmlns:a16="http://schemas.microsoft.com/office/drawing/2014/main" id="{0C129E27-F6E8-4CAA-AA45-F85375021FCD}"/>
                    </a:ext>
                  </a:extLst>
                </p:cNvPr>
                <p:cNvCxnSpPr>
                  <a:stCxn id="12" idx="1"/>
                </p:cNvCxnSpPr>
                <p:nvPr/>
              </p:nvCxnSpPr>
              <p:spPr>
                <a:xfrm flipH="1">
                  <a:off x="6584950" y="2093146"/>
                  <a:ext cx="281406" cy="110304"/>
                </a:xfrm>
                <a:prstGeom prst="line">
                  <a:avLst/>
                </a:prstGeom>
                <a:noFill/>
                <a:ln w="38100" cap="flat" cmpd="sng" algn="ctr">
                  <a:solidFill>
                    <a:schemeClr val="accent1"/>
                  </a:solidFill>
                  <a:prstDash val="solid"/>
                  <a:headEnd type="none"/>
                  <a:tailEnd type="none"/>
                </a:ln>
                <a:effectLst/>
              </p:spPr>
            </p:cxnSp>
            <p:cxnSp>
              <p:nvCxnSpPr>
                <p:cNvPr id="29" name="Straight Connector 28">
                  <a:extLst>
                    <a:ext uri="{FF2B5EF4-FFF2-40B4-BE49-F238E27FC236}">
                      <a16:creationId xmlns:a16="http://schemas.microsoft.com/office/drawing/2014/main" id="{63BD89A5-B7CE-41B5-B46E-B6F30796FD61}"/>
                    </a:ext>
                  </a:extLst>
                </p:cNvPr>
                <p:cNvCxnSpPr>
                  <a:cxnSpLocks/>
                  <a:stCxn id="12" idx="1"/>
                </p:cNvCxnSpPr>
                <p:nvPr/>
              </p:nvCxnSpPr>
              <p:spPr>
                <a:xfrm flipH="1">
                  <a:off x="6584950" y="2093146"/>
                  <a:ext cx="281406" cy="322378"/>
                </a:xfrm>
                <a:prstGeom prst="line">
                  <a:avLst/>
                </a:prstGeom>
                <a:noFill/>
                <a:ln w="38100" cap="flat" cmpd="sng" algn="ctr">
                  <a:solidFill>
                    <a:schemeClr val="accent1"/>
                  </a:solidFill>
                  <a:prstDash val="solid"/>
                  <a:headEnd type="none"/>
                  <a:tailEnd type="none"/>
                </a:ln>
                <a:effectLst/>
              </p:spPr>
            </p:cxnSp>
          </p:grpSp>
          <p:grpSp>
            <p:nvGrpSpPr>
              <p:cNvPr id="15" name="Group 14">
                <a:extLst>
                  <a:ext uri="{FF2B5EF4-FFF2-40B4-BE49-F238E27FC236}">
                    <a16:creationId xmlns:a16="http://schemas.microsoft.com/office/drawing/2014/main" id="{038EFC4B-8831-40BA-9BF5-58E0BCC5B77C}"/>
                  </a:ext>
                </a:extLst>
              </p:cNvPr>
              <p:cNvGrpSpPr/>
              <p:nvPr/>
            </p:nvGrpSpPr>
            <p:grpSpPr>
              <a:xfrm flipH="1">
                <a:off x="6304801" y="2093649"/>
                <a:ext cx="281406" cy="372551"/>
                <a:chOff x="6584950" y="2093146"/>
                <a:chExt cx="281406" cy="372551"/>
              </a:xfrm>
            </p:grpSpPr>
            <p:cxnSp>
              <p:nvCxnSpPr>
                <p:cNvPr id="24" name="Straight Connector 23">
                  <a:extLst>
                    <a:ext uri="{FF2B5EF4-FFF2-40B4-BE49-F238E27FC236}">
                      <a16:creationId xmlns:a16="http://schemas.microsoft.com/office/drawing/2014/main" id="{2525CE4D-E965-4C76-B2FC-834BA325CF9D}"/>
                    </a:ext>
                  </a:extLst>
                </p:cNvPr>
                <p:cNvCxnSpPr>
                  <a:cxnSpLocks/>
                </p:cNvCxnSpPr>
                <p:nvPr/>
              </p:nvCxnSpPr>
              <p:spPr>
                <a:xfrm flipH="1" flipV="1">
                  <a:off x="6584950" y="2415525"/>
                  <a:ext cx="281406" cy="50172"/>
                </a:xfrm>
                <a:prstGeom prst="line">
                  <a:avLst/>
                </a:prstGeom>
                <a:noFill/>
                <a:ln w="38100" cap="flat" cmpd="sng" algn="ctr">
                  <a:solidFill>
                    <a:schemeClr val="accent1"/>
                  </a:solidFill>
                  <a:prstDash val="solid"/>
                  <a:headEnd type="none"/>
                  <a:tailEnd type="none"/>
                </a:ln>
                <a:effectLst/>
              </p:spPr>
            </p:cxnSp>
            <p:cxnSp>
              <p:nvCxnSpPr>
                <p:cNvPr id="25" name="Straight Connector 24">
                  <a:extLst>
                    <a:ext uri="{FF2B5EF4-FFF2-40B4-BE49-F238E27FC236}">
                      <a16:creationId xmlns:a16="http://schemas.microsoft.com/office/drawing/2014/main" id="{7996132A-004B-426F-BDAD-D78C1BB15FAB}"/>
                    </a:ext>
                  </a:extLst>
                </p:cNvPr>
                <p:cNvCxnSpPr/>
                <p:nvPr/>
              </p:nvCxnSpPr>
              <p:spPr>
                <a:xfrm flipH="1">
                  <a:off x="6584950" y="2093146"/>
                  <a:ext cx="281406" cy="110304"/>
                </a:xfrm>
                <a:prstGeom prst="line">
                  <a:avLst/>
                </a:prstGeom>
                <a:noFill/>
                <a:ln w="38100" cap="flat" cmpd="sng" algn="ctr">
                  <a:solidFill>
                    <a:schemeClr val="accent1"/>
                  </a:solidFill>
                  <a:prstDash val="solid"/>
                  <a:headEnd type="none"/>
                  <a:tailEnd type="none"/>
                </a:ln>
                <a:effectLst/>
              </p:spPr>
            </p:cxnSp>
            <p:cxnSp>
              <p:nvCxnSpPr>
                <p:cNvPr id="26" name="Straight Connector 25">
                  <a:extLst>
                    <a:ext uri="{FF2B5EF4-FFF2-40B4-BE49-F238E27FC236}">
                      <a16:creationId xmlns:a16="http://schemas.microsoft.com/office/drawing/2014/main" id="{E219C6BF-D9D9-4022-9F41-45F44E773DF1}"/>
                    </a:ext>
                  </a:extLst>
                </p:cNvPr>
                <p:cNvCxnSpPr>
                  <a:cxnSpLocks/>
                </p:cNvCxnSpPr>
                <p:nvPr/>
              </p:nvCxnSpPr>
              <p:spPr>
                <a:xfrm flipH="1">
                  <a:off x="6584950" y="2093146"/>
                  <a:ext cx="281406" cy="322378"/>
                </a:xfrm>
                <a:prstGeom prst="line">
                  <a:avLst/>
                </a:prstGeom>
                <a:noFill/>
                <a:ln w="38100" cap="flat" cmpd="sng" algn="ctr">
                  <a:solidFill>
                    <a:schemeClr val="accent1"/>
                  </a:solidFill>
                  <a:prstDash val="solid"/>
                  <a:headEnd type="none"/>
                  <a:tailEnd type="none"/>
                </a:ln>
                <a:effectLst/>
              </p:spPr>
            </p:cxnSp>
          </p:grpSp>
          <p:sp>
            <p:nvSpPr>
              <p:cNvPr id="16" name="Oval 15">
                <a:extLst>
                  <a:ext uri="{FF2B5EF4-FFF2-40B4-BE49-F238E27FC236}">
                    <a16:creationId xmlns:a16="http://schemas.microsoft.com/office/drawing/2014/main" id="{5D69F2A6-0BC1-4FA4-87D6-E3761D782F91}"/>
                  </a:ext>
                </a:extLst>
              </p:cNvPr>
              <p:cNvSpPr/>
              <p:nvPr/>
            </p:nvSpPr>
            <p:spPr bwMode="auto">
              <a:xfrm>
                <a:off x="6281977" y="2066999"/>
                <a:ext cx="56916" cy="56916"/>
              </a:xfrm>
              <a:prstGeom prst="ellipse">
                <a:avLst/>
              </a:prstGeom>
              <a:solidFill>
                <a:srgbClr val="0078D4"/>
              </a:solid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2484D9C-AAF8-46A3-B2EE-C17AA5A5F58C}"/>
                  </a:ext>
                </a:extLst>
              </p:cNvPr>
              <p:cNvSpPr/>
              <p:nvPr/>
            </p:nvSpPr>
            <p:spPr bwMode="auto">
              <a:xfrm>
                <a:off x="6558202" y="2173362"/>
                <a:ext cx="56916" cy="56916"/>
              </a:xfrm>
              <a:prstGeom prst="ellipse">
                <a:avLst/>
              </a:prstGeom>
              <a:solidFill>
                <a:srgbClr val="0078D4"/>
              </a:solid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A2248BDB-C6BD-4F61-BE34-226606BF2967}"/>
                  </a:ext>
                </a:extLst>
              </p:cNvPr>
              <p:cNvSpPr/>
              <p:nvPr/>
            </p:nvSpPr>
            <p:spPr bwMode="auto">
              <a:xfrm>
                <a:off x="6831252" y="2066999"/>
                <a:ext cx="56916" cy="56916"/>
              </a:xfrm>
              <a:prstGeom prst="ellipse">
                <a:avLst/>
              </a:prstGeom>
              <a:solidFill>
                <a:srgbClr val="0078D4"/>
              </a:solid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BF960456-C6EF-42D5-8A68-8EB3245CD9E4}"/>
                  </a:ext>
                </a:extLst>
              </p:cNvPr>
              <p:cNvSpPr/>
              <p:nvPr/>
            </p:nvSpPr>
            <p:spPr bwMode="auto">
              <a:xfrm>
                <a:off x="6558202" y="2387674"/>
                <a:ext cx="56916" cy="56916"/>
              </a:xfrm>
              <a:prstGeom prst="ellipse">
                <a:avLst/>
              </a:prstGeom>
              <a:solidFill>
                <a:srgbClr val="0078D4"/>
              </a:solid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0BFD3C00-64CA-40CF-9890-2C470A2550CF}"/>
                  </a:ext>
                </a:extLst>
              </p:cNvPr>
              <p:cNvSpPr/>
              <p:nvPr/>
            </p:nvSpPr>
            <p:spPr bwMode="auto">
              <a:xfrm>
                <a:off x="6834427" y="2438474"/>
                <a:ext cx="56916" cy="56916"/>
              </a:xfrm>
              <a:prstGeom prst="ellipse">
                <a:avLst/>
              </a:prstGeom>
              <a:solidFill>
                <a:srgbClr val="0078D4"/>
              </a:solid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2B02F25-3A25-4637-B2BF-6B643F1BE36C}"/>
                  </a:ext>
                </a:extLst>
              </p:cNvPr>
              <p:cNvSpPr/>
              <p:nvPr/>
            </p:nvSpPr>
            <p:spPr bwMode="auto">
              <a:xfrm>
                <a:off x="6558202" y="2574999"/>
                <a:ext cx="56916" cy="56916"/>
              </a:xfrm>
              <a:prstGeom prst="ellipse">
                <a:avLst/>
              </a:prstGeom>
              <a:solidFill>
                <a:srgbClr val="0078D4"/>
              </a:solid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A53380E5-CA8F-405D-8284-8D1CDBE72E58}"/>
                  </a:ext>
                </a:extLst>
              </p:cNvPr>
              <p:cNvSpPr/>
              <p:nvPr/>
            </p:nvSpPr>
            <p:spPr bwMode="auto">
              <a:xfrm>
                <a:off x="6291502" y="2438474"/>
                <a:ext cx="56916" cy="56916"/>
              </a:xfrm>
              <a:prstGeom prst="ellipse">
                <a:avLst/>
              </a:prstGeom>
              <a:solidFill>
                <a:srgbClr val="0078D4"/>
              </a:solid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933E13AF-7065-4C1B-ACA4-7DCD827E57C5}"/>
                  </a:ext>
                </a:extLst>
              </p:cNvPr>
              <p:cNvSpPr/>
              <p:nvPr/>
            </p:nvSpPr>
            <p:spPr bwMode="auto">
              <a:xfrm>
                <a:off x="6558202" y="1925712"/>
                <a:ext cx="56916" cy="56916"/>
              </a:xfrm>
              <a:prstGeom prst="ellipse">
                <a:avLst/>
              </a:prstGeom>
              <a:solidFill>
                <a:srgbClr val="0078D4"/>
              </a:solid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8498230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What is DevOps?</a:t>
            </a:r>
          </a:p>
        </p:txBody>
      </p:sp>
      <p:sp>
        <p:nvSpPr>
          <p:cNvPr id="3" name="Text Placeholder 2">
            <a:extLst>
              <a:ext uri="{FF2B5EF4-FFF2-40B4-BE49-F238E27FC236}">
                <a16:creationId xmlns:a16="http://schemas.microsoft.com/office/drawing/2014/main" id="{88F108A3-1777-44EF-8443-346E399ACF4A}"/>
              </a:ext>
            </a:extLst>
          </p:cNvPr>
          <p:cNvSpPr>
            <a:spLocks noGrp="1"/>
          </p:cNvSpPr>
          <p:nvPr>
            <p:ph type="body" sz="quarter" idx="10"/>
          </p:nvPr>
        </p:nvSpPr>
        <p:spPr>
          <a:xfrm>
            <a:off x="586390" y="2178074"/>
            <a:ext cx="6156785" cy="1465016"/>
          </a:xfrm>
        </p:spPr>
        <p:txBody>
          <a:bodyPr anchor="ctr"/>
          <a:lstStyle/>
          <a:p>
            <a:r>
              <a:rPr lang="en-US"/>
              <a:t>DevOps is the union of </a:t>
            </a:r>
            <a:r>
              <a:rPr lang="en-US">
                <a:solidFill>
                  <a:schemeClr val="accent1"/>
                </a:solidFill>
              </a:rPr>
              <a:t>people</a:t>
            </a:r>
            <a:r>
              <a:rPr lang="en-US"/>
              <a:t>, </a:t>
            </a:r>
          </a:p>
          <a:p>
            <a:r>
              <a:rPr lang="en-US">
                <a:solidFill>
                  <a:schemeClr val="accent1"/>
                </a:solidFill>
              </a:rPr>
              <a:t>process</a:t>
            </a:r>
            <a:r>
              <a:rPr lang="en-US"/>
              <a:t>, and </a:t>
            </a:r>
            <a:r>
              <a:rPr lang="en-US">
                <a:solidFill>
                  <a:schemeClr val="accent1"/>
                </a:solidFill>
              </a:rPr>
              <a:t>products</a:t>
            </a:r>
            <a:r>
              <a:rPr lang="en-US"/>
              <a:t> to enable</a:t>
            </a:r>
          </a:p>
          <a:p>
            <a:r>
              <a:rPr lang="en-US"/>
              <a:t>continuous delivery of value.</a:t>
            </a:r>
          </a:p>
        </p:txBody>
      </p:sp>
      <p:grpSp>
        <p:nvGrpSpPr>
          <p:cNvPr id="21" name="Group 20">
            <a:extLst>
              <a:ext uri="{FF2B5EF4-FFF2-40B4-BE49-F238E27FC236}">
                <a16:creationId xmlns:a16="http://schemas.microsoft.com/office/drawing/2014/main" id="{456554AE-E0C3-426C-A60C-0FE1EF96AABE}"/>
              </a:ext>
            </a:extLst>
          </p:cNvPr>
          <p:cNvGrpSpPr/>
          <p:nvPr/>
        </p:nvGrpSpPr>
        <p:grpSpPr>
          <a:xfrm>
            <a:off x="586390" y="4705362"/>
            <a:ext cx="11018520" cy="1818549"/>
            <a:chOff x="586390" y="2750558"/>
            <a:chExt cx="11018520" cy="1818549"/>
          </a:xfrm>
        </p:grpSpPr>
        <p:sp>
          <p:nvSpPr>
            <p:cNvPr id="16" name="Rectangle 15">
              <a:extLst>
                <a:ext uri="{FF2B5EF4-FFF2-40B4-BE49-F238E27FC236}">
                  <a16:creationId xmlns:a16="http://schemas.microsoft.com/office/drawing/2014/main" id="{021DF763-A3AC-46E5-8C86-9871167F7193}"/>
                </a:ext>
              </a:extLst>
            </p:cNvPr>
            <p:cNvSpPr/>
            <p:nvPr/>
          </p:nvSpPr>
          <p:spPr bwMode="auto">
            <a:xfrm>
              <a:off x="586390" y="2750559"/>
              <a:ext cx="3182727" cy="16954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1BF2A0F7-4543-42A0-9C83-1428E29AF3BD}"/>
                </a:ext>
              </a:extLst>
            </p:cNvPr>
            <p:cNvSpPr/>
            <p:nvPr/>
          </p:nvSpPr>
          <p:spPr bwMode="auto">
            <a:xfrm>
              <a:off x="4505459" y="2750558"/>
              <a:ext cx="3182727" cy="16954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CD02136-42DE-42D9-AD4E-26A474FE8D7A}"/>
                </a:ext>
              </a:extLst>
            </p:cNvPr>
            <p:cNvSpPr/>
            <p:nvPr/>
          </p:nvSpPr>
          <p:spPr bwMode="auto">
            <a:xfrm>
              <a:off x="8422182" y="2750558"/>
              <a:ext cx="3182727" cy="169543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7D1C0262-7631-4545-8A0F-959FB41E41D4}"/>
                </a:ext>
              </a:extLst>
            </p:cNvPr>
            <p:cNvSpPr txBox="1">
              <a:spLocks/>
            </p:cNvSpPr>
            <p:nvPr/>
          </p:nvSpPr>
          <p:spPr>
            <a:xfrm>
              <a:off x="587091" y="2750559"/>
              <a:ext cx="3182027" cy="1818548"/>
            </a:xfrm>
            <a:prstGeom prst="rect">
              <a:avLst/>
            </a:prstGeom>
            <a:solidFill>
              <a:schemeClr val="accent2"/>
            </a:solidFill>
          </p:spPr>
          <p:txBody>
            <a:bodyPr vert="horz" wrap="square" lIns="108000" tIns="108000" rIns="108000" bIns="108000" rtlCol="0" anchor="t"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2000">
                  <a:solidFill>
                    <a:schemeClr val="bg1"/>
                  </a:solidFill>
                  <a:latin typeface="Segoe UI Semilight" panose="020B0402040204020203" pitchFamily="34" charset="0"/>
                  <a:cs typeface="Segoe UI Semilight" panose="020B0402040204020203" pitchFamily="34" charset="0"/>
                </a:rPr>
                <a:t>People</a:t>
              </a:r>
            </a:p>
            <a:p>
              <a:endParaRPr lang="en-AU" sz="800">
                <a:solidFill>
                  <a:schemeClr val="bg1"/>
                </a:solidFill>
                <a:latin typeface="Segoe UI Semilight" panose="020B0402040204020203" pitchFamily="34" charset="0"/>
                <a:cs typeface="Segoe UI Semilight" panose="020B0402040204020203" pitchFamily="34" charset="0"/>
              </a:endParaRPr>
            </a:p>
            <a:p>
              <a:pPr marL="285750" marR="0" lvl="1" indent="-285750" algn="l" defTabSz="60959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2"/>
                  </a:solidFill>
                  <a:effectLst/>
                  <a:uLnTx/>
                  <a:uFillTx/>
                  <a:latin typeface="Segoe UI Semilight" panose="020B0402040204020203" pitchFamily="34" charset="0"/>
                  <a:cs typeface="Segoe UI Semilight" panose="020B0402040204020203" pitchFamily="34" charset="0"/>
                </a:rPr>
                <a:t>Collaborate early and often</a:t>
              </a:r>
            </a:p>
            <a:p>
              <a:pPr marL="285750" marR="0" lvl="1" indent="-285750" algn="l" defTabSz="60959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2"/>
                  </a:solidFill>
                  <a:effectLst/>
                  <a:uLnTx/>
                  <a:uFillTx/>
                  <a:latin typeface="Segoe UI Semilight" panose="020B0402040204020203" pitchFamily="34" charset="0"/>
                  <a:cs typeface="Segoe UI Semilight" panose="020B0402040204020203" pitchFamily="34" charset="0"/>
                </a:rPr>
                <a:t>Cross-disciplinary teams</a:t>
              </a:r>
            </a:p>
            <a:p>
              <a:pPr marL="285750" marR="0" lvl="1" indent="-285750" algn="l" defTabSz="60959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2"/>
                  </a:solidFill>
                  <a:effectLst/>
                  <a:uLnTx/>
                  <a:uFillTx/>
                  <a:latin typeface="Segoe UI Semilight" panose="020B0402040204020203" pitchFamily="34" charset="0"/>
                  <a:cs typeface="Segoe UI Semilight" panose="020B0402040204020203" pitchFamily="34" charset="0"/>
                </a:rPr>
                <a:t>Share common goals and metrics</a:t>
              </a:r>
            </a:p>
            <a:p>
              <a:pPr marL="285750" marR="0" lvl="1" indent="-285750" algn="l" defTabSz="60959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2"/>
                  </a:solidFill>
                  <a:effectLst/>
                  <a:uLnTx/>
                  <a:uFillTx/>
                  <a:latin typeface="Segoe UI Semilight" panose="020B0402040204020203" pitchFamily="34" charset="0"/>
                  <a:cs typeface="Segoe UI Semilight" panose="020B0402040204020203" pitchFamily="34" charset="0"/>
                </a:rPr>
                <a:t>Shared responsibility</a:t>
              </a:r>
            </a:p>
            <a:p>
              <a:endParaRPr lang="en-AU" sz="2000">
                <a:solidFill>
                  <a:schemeClr val="bg1"/>
                </a:solidFill>
                <a:latin typeface="Segoe UI Semilight" panose="020B0402040204020203" pitchFamily="34" charset="0"/>
                <a:cs typeface="Segoe UI Semilight" panose="020B0402040204020203" pitchFamily="34" charset="0"/>
              </a:endParaRPr>
            </a:p>
          </p:txBody>
        </p:sp>
        <p:sp>
          <p:nvSpPr>
            <p:cNvPr id="5" name="Title 1">
              <a:extLst>
                <a:ext uri="{FF2B5EF4-FFF2-40B4-BE49-F238E27FC236}">
                  <a16:creationId xmlns:a16="http://schemas.microsoft.com/office/drawing/2014/main" id="{5509E4F0-7983-4265-BFDB-32E8F1D14854}"/>
                </a:ext>
              </a:extLst>
            </p:cNvPr>
            <p:cNvSpPr txBox="1">
              <a:spLocks/>
            </p:cNvSpPr>
            <p:nvPr/>
          </p:nvSpPr>
          <p:spPr>
            <a:xfrm>
              <a:off x="8422883" y="2750559"/>
              <a:ext cx="3182027" cy="1726215"/>
            </a:xfrm>
            <a:prstGeom prst="rect">
              <a:avLst/>
            </a:prstGeom>
            <a:solidFill>
              <a:schemeClr val="accent2"/>
            </a:solidFill>
          </p:spPr>
          <p:txBody>
            <a:bodyPr vert="horz" wrap="square" lIns="108000" tIns="108000" rIns="108000" bIns="108000" rtlCol="0" anchor="t"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2000">
                  <a:solidFill>
                    <a:schemeClr val="bg1"/>
                  </a:solidFill>
                  <a:latin typeface="Segoe UI Semilight" panose="020B0402040204020203" pitchFamily="34" charset="0"/>
                  <a:cs typeface="Segoe UI Semilight" panose="020B0402040204020203" pitchFamily="34" charset="0"/>
                </a:rPr>
                <a:t>Products</a:t>
              </a:r>
            </a:p>
            <a:p>
              <a:endParaRPr lang="en-AU" sz="800">
                <a:solidFill>
                  <a:schemeClr val="bg1"/>
                </a:solidFill>
                <a:latin typeface="Segoe UI Semilight" panose="020B0402040204020203" pitchFamily="34" charset="0"/>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2"/>
                  </a:solidFill>
                  <a:effectLst/>
                  <a:uLnTx/>
                  <a:uFillTx/>
                  <a:latin typeface="Segoe UI Semilight" panose="020B0402040204020203" pitchFamily="34" charset="0"/>
                  <a:cs typeface="Segoe UI Semilight" panose="020B0402040204020203" pitchFamily="34" charset="0"/>
                </a:rPr>
                <a:t>Enhance productivity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2"/>
                  </a:solidFill>
                  <a:effectLst/>
                  <a:uLnTx/>
                  <a:uFillTx/>
                  <a:latin typeface="Segoe UI Semilight" panose="020B0402040204020203" pitchFamily="34" charset="0"/>
                  <a:cs typeface="Segoe UI Semilight" panose="020B0402040204020203" pitchFamily="34" charset="0"/>
                </a:rPr>
                <a:t>Improve collaboration</a:t>
              </a:r>
            </a:p>
            <a:p>
              <a:pPr marL="285750" indent="-285750">
                <a:buFont typeface="Arial" panose="020B0604020202020204" pitchFamily="34" charset="0"/>
                <a:buChar char="•"/>
                <a:defRPr/>
              </a:pPr>
              <a:r>
                <a:rPr lang="en-US" sz="1400">
                  <a:solidFill>
                    <a:schemeClr val="bg2"/>
                  </a:solidFill>
                  <a:latin typeface="Segoe UI Semilight" panose="020B0402040204020203" pitchFamily="34" charset="0"/>
                  <a:cs typeface="Segoe UI Semilight" panose="020B0402040204020203" pitchFamily="34" charset="0"/>
                </a:rPr>
                <a:t>Automate processes</a:t>
              </a:r>
              <a:endParaRPr kumimoji="0" lang="en-US" sz="1400" b="0" i="0" u="none" strike="noStrike" kern="1200" cap="none" spc="0" normalizeH="0" baseline="0" noProof="0">
                <a:ln>
                  <a:noFill/>
                </a:ln>
                <a:solidFill>
                  <a:schemeClr val="bg2"/>
                </a:solidFill>
                <a:effectLst/>
                <a:uLnTx/>
                <a:uFillTx/>
                <a:latin typeface="Segoe UI Semilight" panose="020B0402040204020203" pitchFamily="34" charset="0"/>
                <a:cs typeface="Segoe UI Semilight" panose="020B04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2"/>
                  </a:solidFill>
                  <a:effectLst/>
                  <a:uLnTx/>
                  <a:uFillTx/>
                  <a:latin typeface="Segoe UI Semilight" panose="020B0402040204020203" pitchFamily="34" charset="0"/>
                  <a:cs typeface="Segoe UI Semilight" panose="020B0402040204020203" pitchFamily="34" charset="0"/>
                </a:rPr>
                <a:t>Facilitate experimentation and measurement</a:t>
              </a:r>
            </a:p>
          </p:txBody>
        </p:sp>
        <p:sp>
          <p:nvSpPr>
            <p:cNvPr id="6" name="Title 1">
              <a:extLst>
                <a:ext uri="{FF2B5EF4-FFF2-40B4-BE49-F238E27FC236}">
                  <a16:creationId xmlns:a16="http://schemas.microsoft.com/office/drawing/2014/main" id="{251E4C8D-8392-4423-8CC7-AE42BB1F9F1D}"/>
                </a:ext>
              </a:extLst>
            </p:cNvPr>
            <p:cNvSpPr txBox="1">
              <a:spLocks/>
            </p:cNvSpPr>
            <p:nvPr/>
          </p:nvSpPr>
          <p:spPr>
            <a:xfrm>
              <a:off x="4506159" y="2750559"/>
              <a:ext cx="3182027" cy="1295327"/>
            </a:xfrm>
            <a:prstGeom prst="rect">
              <a:avLst/>
            </a:prstGeom>
            <a:solidFill>
              <a:schemeClr val="accent2"/>
            </a:solidFill>
          </p:spPr>
          <p:txBody>
            <a:bodyPr vert="horz" wrap="square" lIns="108000" tIns="108000" rIns="108000" bIns="108000" rtlCol="0" anchor="t"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2000">
                  <a:solidFill>
                    <a:schemeClr val="bg1"/>
                  </a:solidFill>
                  <a:latin typeface="Segoe UI Semilight" panose="020B0402040204020203" pitchFamily="34" charset="0"/>
                  <a:cs typeface="Segoe UI Semilight" panose="020B0402040204020203" pitchFamily="34" charset="0"/>
                </a:rPr>
                <a:t>Process</a:t>
              </a:r>
            </a:p>
            <a:p>
              <a:endParaRPr lang="en-AU" sz="800">
                <a:solidFill>
                  <a:schemeClr val="bg1"/>
                </a:solidFill>
                <a:latin typeface="Segoe UI Semilight" panose="020B0402040204020203" pitchFamily="34" charset="0"/>
                <a:cs typeface="Segoe UI Semilight" panose="020B0402040204020203" pitchFamily="34" charset="0"/>
              </a:endParaRPr>
            </a:p>
            <a:p>
              <a:pPr marL="285750" marR="0" lvl="1" indent="-285750" algn="l" defTabSz="60959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2"/>
                  </a:solidFill>
                  <a:effectLst/>
                  <a:uLnTx/>
                  <a:uFillTx/>
                  <a:latin typeface="Segoe UI Semilight" panose="020B0402040204020203" pitchFamily="34" charset="0"/>
                  <a:cs typeface="Segoe UI Semilight" panose="020B0402040204020203" pitchFamily="34" charset="0"/>
                </a:rPr>
                <a:t>Agile principles</a:t>
              </a:r>
            </a:p>
            <a:p>
              <a:pPr marL="285750" marR="0" lvl="1" indent="-285750" algn="l" defTabSz="60959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2"/>
                  </a:solidFill>
                  <a:effectLst/>
                  <a:uLnTx/>
                  <a:uFillTx/>
                  <a:latin typeface="Segoe UI Semilight" panose="020B0402040204020203" pitchFamily="34" charset="0"/>
                  <a:cs typeface="Segoe UI Semilight" panose="020B0402040204020203" pitchFamily="34" charset="0"/>
                </a:rPr>
                <a:t>Streamline feedback</a:t>
              </a:r>
            </a:p>
            <a:p>
              <a:pPr marL="285750" marR="0" lvl="1" indent="-285750" algn="l" defTabSz="60959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bg2"/>
                  </a:solidFill>
                  <a:effectLst/>
                  <a:uLnTx/>
                  <a:uFillTx/>
                  <a:latin typeface="Segoe UI Semilight" panose="020B0402040204020203" pitchFamily="34" charset="0"/>
                  <a:cs typeface="Segoe UI Semilight" panose="020B0402040204020203" pitchFamily="34" charset="0"/>
                </a:rPr>
                <a:t>Delivering value faster</a:t>
              </a:r>
            </a:p>
          </p:txBody>
        </p:sp>
      </p:grpSp>
      <p:grpSp>
        <p:nvGrpSpPr>
          <p:cNvPr id="22" name="Group 21">
            <a:extLst>
              <a:ext uri="{FF2B5EF4-FFF2-40B4-BE49-F238E27FC236}">
                <a16:creationId xmlns:a16="http://schemas.microsoft.com/office/drawing/2014/main" id="{CA931A04-CB7E-4E7B-8C7B-205D51683CA7}"/>
              </a:ext>
            </a:extLst>
          </p:cNvPr>
          <p:cNvGrpSpPr/>
          <p:nvPr/>
        </p:nvGrpSpPr>
        <p:grpSpPr>
          <a:xfrm>
            <a:off x="7306869" y="734199"/>
            <a:ext cx="4296868" cy="3630216"/>
            <a:chOff x="7065333" y="657479"/>
            <a:chExt cx="4296868" cy="3630216"/>
          </a:xfrm>
        </p:grpSpPr>
        <p:sp>
          <p:nvSpPr>
            <p:cNvPr id="23" name="Oval 22">
              <a:extLst>
                <a:ext uri="{FF2B5EF4-FFF2-40B4-BE49-F238E27FC236}">
                  <a16:creationId xmlns:a16="http://schemas.microsoft.com/office/drawing/2014/main" id="{40F65670-C311-4869-A47F-76BDDABACEBD}"/>
                </a:ext>
                <a:ext uri="{C183D7F6-B498-43B3-948B-1728B52AA6E4}">
                  <adec:decorative xmlns:adec="http://schemas.microsoft.com/office/drawing/2017/decorative" val="1"/>
                </a:ext>
              </a:extLst>
            </p:cNvPr>
            <p:cNvSpPr/>
            <p:nvPr/>
          </p:nvSpPr>
          <p:spPr bwMode="auto">
            <a:xfrm>
              <a:off x="7621509" y="930584"/>
              <a:ext cx="3253262" cy="3147998"/>
            </a:xfrm>
            <a:prstGeom prst="ellipse">
              <a:avLst/>
            </a:prstGeom>
            <a:noFill/>
            <a:ln>
              <a:solidFill>
                <a:schemeClr val="accent6">
                  <a:lumMod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4" name="Oval 23">
              <a:extLst>
                <a:ext uri="{FF2B5EF4-FFF2-40B4-BE49-F238E27FC236}">
                  <a16:creationId xmlns:a16="http://schemas.microsoft.com/office/drawing/2014/main" id="{426332B6-0266-4B49-BB63-75DC37EF51FA}"/>
                </a:ext>
                <a:ext uri="{C183D7F6-B498-43B3-948B-1728B52AA6E4}">
                  <adec:decorative xmlns:adec="http://schemas.microsoft.com/office/drawing/2017/decorative" val="1"/>
                </a:ext>
              </a:extLst>
            </p:cNvPr>
            <p:cNvSpPr/>
            <p:nvPr/>
          </p:nvSpPr>
          <p:spPr bwMode="auto">
            <a:xfrm>
              <a:off x="7911671" y="755162"/>
              <a:ext cx="932514" cy="902341"/>
            </a:xfrm>
            <a:prstGeom prst="ellipse">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t>Build&amp; Test</a:t>
              </a:r>
            </a:p>
          </p:txBody>
        </p:sp>
        <p:grpSp>
          <p:nvGrpSpPr>
            <p:cNvPr id="25" name="Group 24">
              <a:extLst>
                <a:ext uri="{FF2B5EF4-FFF2-40B4-BE49-F238E27FC236}">
                  <a16:creationId xmlns:a16="http://schemas.microsoft.com/office/drawing/2014/main" id="{C3396F13-163C-4262-AFB4-27B29A823289}"/>
                </a:ext>
                <a:ext uri="{C183D7F6-B498-43B3-948B-1728B52AA6E4}">
                  <adec:decorative xmlns:adec="http://schemas.microsoft.com/office/drawing/2017/decorative" val="1"/>
                </a:ext>
              </a:extLst>
            </p:cNvPr>
            <p:cNvGrpSpPr/>
            <p:nvPr/>
          </p:nvGrpSpPr>
          <p:grpSpPr>
            <a:xfrm>
              <a:off x="8601984" y="1906296"/>
              <a:ext cx="1218193" cy="1286944"/>
              <a:chOff x="5375754" y="2898175"/>
              <a:chExt cx="1568588" cy="1718897"/>
            </a:xfrm>
          </p:grpSpPr>
          <p:sp>
            <p:nvSpPr>
              <p:cNvPr id="36" name="Business Trans large">
                <a:extLst>
                  <a:ext uri="{FF2B5EF4-FFF2-40B4-BE49-F238E27FC236}">
                    <a16:creationId xmlns:a16="http://schemas.microsoft.com/office/drawing/2014/main" id="{CF130B91-751E-4E5F-A75F-EB7C31099E43}"/>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marL="0" marR="0" lvl="0" indent="0" algn="ctr" defTabSz="896010" rtl="0" eaLnBrk="1" fontAlgn="auto" latinLnBrk="0" hangingPunct="1">
                  <a:lnSpc>
                    <a:spcPct val="90000"/>
                  </a:lnSpc>
                  <a:spcBef>
                    <a:spcPts val="769"/>
                  </a:spcBef>
                  <a:spcAft>
                    <a:spcPts val="0"/>
                  </a:spcAft>
                  <a:buClrTx/>
                  <a:buSzTx/>
                  <a:buFontTx/>
                  <a:buNone/>
                  <a:tabLst/>
                  <a:defRPr/>
                </a:pPr>
                <a:r>
                  <a:rPr kumimoji="0" lang="en-US" sz="1000" i="0" u="none" strike="noStrike" kern="1200" cap="none" spc="10" normalizeH="0" baseline="0" noProof="0">
                    <a:ln w="3175">
                      <a:noFill/>
                    </a:ln>
                    <a:solidFill>
                      <a:schemeClr val="accent6">
                        <a:lumMod val="25000"/>
                      </a:schemeClr>
                    </a:solidFill>
                    <a:effectLst/>
                    <a:uLnTx/>
                    <a:uFillTx/>
                    <a:latin typeface="Segoe UI Semilight" panose="020B0402040204020203" pitchFamily="34" charset="0"/>
                    <a:cs typeface="Segoe UI Semilight" panose="020B0402040204020203" pitchFamily="34" charset="0"/>
                  </a:rPr>
                  <a:t>Continuous</a:t>
                </a:r>
                <a:br>
                  <a:rPr kumimoji="0" lang="en-US" sz="1000" i="0" u="none" strike="noStrike" kern="1200" cap="none" spc="10" normalizeH="0" baseline="0" noProof="0">
                    <a:ln w="3175">
                      <a:noFill/>
                    </a:ln>
                    <a:solidFill>
                      <a:schemeClr val="accent6">
                        <a:lumMod val="25000"/>
                      </a:schemeClr>
                    </a:solidFill>
                    <a:effectLst/>
                    <a:uLnTx/>
                    <a:uFillTx/>
                    <a:latin typeface="Segoe UI Semilight" panose="020B0402040204020203" pitchFamily="34" charset="0"/>
                    <a:cs typeface="Segoe UI Semilight" panose="020B0402040204020203" pitchFamily="34" charset="0"/>
                  </a:rPr>
                </a:br>
                <a:r>
                  <a:rPr kumimoji="0" lang="en-US" sz="1000" i="0" u="none" strike="noStrike" kern="1200" cap="none" spc="10" normalizeH="0" baseline="0" noProof="0">
                    <a:ln w="3175">
                      <a:noFill/>
                    </a:ln>
                    <a:solidFill>
                      <a:schemeClr val="accent6">
                        <a:lumMod val="25000"/>
                      </a:schemeClr>
                    </a:solidFill>
                    <a:effectLst/>
                    <a:uLnTx/>
                    <a:uFillTx/>
                    <a:latin typeface="Segoe UI Semilight" panose="020B0402040204020203" pitchFamily="34" charset="0"/>
                    <a:cs typeface="Segoe UI Semilight" panose="020B0402040204020203" pitchFamily="34" charset="0"/>
                  </a:rPr>
                  <a:t>Delivery</a:t>
                </a:r>
              </a:p>
            </p:txBody>
          </p:sp>
          <p:grpSp>
            <p:nvGrpSpPr>
              <p:cNvPr id="37" name="Group 36">
                <a:extLst>
                  <a:ext uri="{FF2B5EF4-FFF2-40B4-BE49-F238E27FC236}">
                    <a16:creationId xmlns:a16="http://schemas.microsoft.com/office/drawing/2014/main" id="{AA54C06C-7929-4A7D-A5E5-8A1956DB3CFA}"/>
                  </a:ext>
                </a:extLst>
              </p:cNvPr>
              <p:cNvGrpSpPr/>
              <p:nvPr/>
            </p:nvGrpSpPr>
            <p:grpSpPr>
              <a:xfrm>
                <a:off x="5404732" y="2898175"/>
                <a:ext cx="1513010" cy="1718897"/>
                <a:chOff x="13906501" y="3922655"/>
                <a:chExt cx="619125" cy="703377"/>
              </a:xfrm>
            </p:grpSpPr>
            <p:sp>
              <p:nvSpPr>
                <p:cNvPr id="38" name="Freeform 17">
                  <a:extLst>
                    <a:ext uri="{FF2B5EF4-FFF2-40B4-BE49-F238E27FC236}">
                      <a16:creationId xmlns:a16="http://schemas.microsoft.com/office/drawing/2014/main" id="{7AE677A9-2E82-4255-84D7-94C87C0DFF01}"/>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chemeClr val="accent6">
                        <a:lumMod val="25000"/>
                      </a:schemeClr>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39" name="Freeform 18">
                  <a:extLst>
                    <a:ext uri="{FF2B5EF4-FFF2-40B4-BE49-F238E27FC236}">
                      <a16:creationId xmlns:a16="http://schemas.microsoft.com/office/drawing/2014/main" id="{29454E6D-A2CB-4801-A490-D13B98DB1B7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chemeClr val="accent6">
                        <a:lumMod val="25000"/>
                      </a:schemeClr>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40" name="Line 19">
                  <a:extLst>
                    <a:ext uri="{FF2B5EF4-FFF2-40B4-BE49-F238E27FC236}">
                      <a16:creationId xmlns:a16="http://schemas.microsoft.com/office/drawing/2014/main" id="{4C967B3A-107E-4BD7-95D7-C2010D16300F}"/>
                    </a:ext>
                  </a:extLst>
                </p:cNvPr>
                <p:cNvSpPr>
                  <a:spLocks noChangeShapeType="1"/>
                </p:cNvSpPr>
                <p:nvPr/>
              </p:nvSpPr>
              <p:spPr bwMode="auto">
                <a:xfrm>
                  <a:off x="14216063" y="4221163"/>
                  <a:ext cx="0" cy="0"/>
                </a:xfrm>
                <a:prstGeom prst="line">
                  <a:avLst/>
                </a:prstGeom>
                <a:noFill/>
                <a:ln w="1270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chemeClr val="accent6">
                        <a:lumMod val="25000"/>
                      </a:schemeClr>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41" name="Freeform 20">
                  <a:extLst>
                    <a:ext uri="{FF2B5EF4-FFF2-40B4-BE49-F238E27FC236}">
                      <a16:creationId xmlns:a16="http://schemas.microsoft.com/office/drawing/2014/main" id="{3BD3B981-72C9-4F26-AB4A-5845F1F75C55}"/>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chemeClr val="accent6">
                        <a:lumMod val="25000"/>
                      </a:schemeClr>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42" name="Line 21">
                  <a:extLst>
                    <a:ext uri="{FF2B5EF4-FFF2-40B4-BE49-F238E27FC236}">
                      <a16:creationId xmlns:a16="http://schemas.microsoft.com/office/drawing/2014/main" id="{E1C98E4B-89EB-457B-B72A-146C9537D17C}"/>
                    </a:ext>
                  </a:extLst>
                </p:cNvPr>
                <p:cNvSpPr>
                  <a:spLocks noChangeShapeType="1"/>
                </p:cNvSpPr>
                <p:nvPr/>
              </p:nvSpPr>
              <p:spPr bwMode="auto">
                <a:xfrm>
                  <a:off x="14216063" y="3967163"/>
                  <a:ext cx="38100" cy="0"/>
                </a:xfrm>
                <a:prstGeom prst="line">
                  <a:avLst/>
                </a:prstGeom>
                <a:noFill/>
                <a:ln w="1270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chemeClr val="accent6">
                        <a:lumMod val="25000"/>
                      </a:schemeClr>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43" name="Freeform 22">
                  <a:extLst>
                    <a:ext uri="{FF2B5EF4-FFF2-40B4-BE49-F238E27FC236}">
                      <a16:creationId xmlns:a16="http://schemas.microsoft.com/office/drawing/2014/main" id="{83CB9A5F-7E73-4459-BB5E-005A43119747}"/>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chemeClr val="accent6">
                        <a:lumMod val="25000"/>
                      </a:schemeClr>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endParaRPr>
                </a:p>
              </p:txBody>
            </p:sp>
            <p:sp>
              <p:nvSpPr>
                <p:cNvPr id="44" name="Line 23">
                  <a:extLst>
                    <a:ext uri="{FF2B5EF4-FFF2-40B4-BE49-F238E27FC236}">
                      <a16:creationId xmlns:a16="http://schemas.microsoft.com/office/drawing/2014/main" id="{C792D247-845E-4356-BB9E-8728804307C6}"/>
                    </a:ext>
                  </a:extLst>
                </p:cNvPr>
                <p:cNvSpPr>
                  <a:spLocks noChangeShapeType="1"/>
                </p:cNvSpPr>
                <p:nvPr/>
              </p:nvSpPr>
              <p:spPr bwMode="auto">
                <a:xfrm flipH="1">
                  <a:off x="14177963" y="4581524"/>
                  <a:ext cx="38100" cy="0"/>
                </a:xfrm>
                <a:prstGeom prst="line">
                  <a:avLst/>
                </a:prstGeom>
                <a:noFill/>
                <a:ln w="12700" cap="flat">
                  <a:solidFill>
                    <a:schemeClr val="accent6">
                      <a:lumMod val="2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marL="0" marR="0" lvl="0" indent="0" algn="l" defTabSz="895337" rtl="0" eaLnBrk="0" fontAlgn="base" latinLnBrk="0" hangingPunct="0">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chemeClr val="accent6">
                        <a:lumMod val="25000"/>
                      </a:schemeClr>
                    </a:solidFill>
                    <a:effectLst/>
                    <a:uLnTx/>
                    <a:uFillTx/>
                    <a:latin typeface="Segoe UI Semilight" panose="020B0402040204020203" pitchFamily="34" charset="0"/>
                    <a:ea typeface="MS PGothic" panose="020B0600070205080204" pitchFamily="34" charset="-128"/>
                    <a:cs typeface="Segoe UI Semilight" panose="020B0402040204020203" pitchFamily="34" charset="0"/>
                  </a:endParaRPr>
                </a:p>
              </p:txBody>
            </p:sp>
          </p:grpSp>
        </p:grpSp>
        <p:sp>
          <p:nvSpPr>
            <p:cNvPr id="26" name="Oval 25">
              <a:extLst>
                <a:ext uri="{FF2B5EF4-FFF2-40B4-BE49-F238E27FC236}">
                  <a16:creationId xmlns:a16="http://schemas.microsoft.com/office/drawing/2014/main" id="{6B28D30B-A661-4170-9411-6F0BBA99FFD6}"/>
                </a:ext>
                <a:ext uri="{C183D7F6-B498-43B3-948B-1728B52AA6E4}">
                  <adec:decorative xmlns:adec="http://schemas.microsoft.com/office/drawing/2017/decorative" val="1"/>
                </a:ext>
              </a:extLst>
            </p:cNvPr>
            <p:cNvSpPr/>
            <p:nvPr/>
          </p:nvSpPr>
          <p:spPr bwMode="auto">
            <a:xfrm>
              <a:off x="9509051" y="657479"/>
              <a:ext cx="932514" cy="902341"/>
            </a:xfrm>
            <a:prstGeom prst="ellipse">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7" name="TextBox 26">
              <a:extLst>
                <a:ext uri="{FF2B5EF4-FFF2-40B4-BE49-F238E27FC236}">
                  <a16:creationId xmlns:a16="http://schemas.microsoft.com/office/drawing/2014/main" id="{9482BFCD-2197-4384-85EF-08E867511064}"/>
                </a:ext>
                <a:ext uri="{C183D7F6-B498-43B3-948B-1728B52AA6E4}">
                  <adec:decorative xmlns:adec="http://schemas.microsoft.com/office/drawing/2017/decorative" val="1"/>
                </a:ext>
              </a:extLst>
            </p:cNvPr>
            <p:cNvSpPr txBox="1"/>
            <p:nvPr/>
          </p:nvSpPr>
          <p:spPr>
            <a:xfrm>
              <a:off x="9581153" y="922009"/>
              <a:ext cx="762822" cy="42815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t>Deploy</a:t>
              </a:r>
            </a:p>
          </p:txBody>
        </p:sp>
        <p:sp>
          <p:nvSpPr>
            <p:cNvPr id="28" name="Oval 27">
              <a:extLst>
                <a:ext uri="{FF2B5EF4-FFF2-40B4-BE49-F238E27FC236}">
                  <a16:creationId xmlns:a16="http://schemas.microsoft.com/office/drawing/2014/main" id="{45829974-B148-46CC-9F6B-FE796125C126}"/>
                </a:ext>
                <a:ext uri="{C183D7F6-B498-43B3-948B-1728B52AA6E4}">
                  <adec:decorative xmlns:adec="http://schemas.microsoft.com/office/drawing/2017/decorative" val="1"/>
                </a:ext>
              </a:extLst>
            </p:cNvPr>
            <p:cNvSpPr/>
            <p:nvPr/>
          </p:nvSpPr>
          <p:spPr bwMode="auto">
            <a:xfrm>
              <a:off x="10429687" y="2067368"/>
              <a:ext cx="932514" cy="902341"/>
            </a:xfrm>
            <a:prstGeom prst="ellipse">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9" name="TextBox 28">
              <a:extLst>
                <a:ext uri="{FF2B5EF4-FFF2-40B4-BE49-F238E27FC236}">
                  <a16:creationId xmlns:a16="http://schemas.microsoft.com/office/drawing/2014/main" id="{D47DF36F-C016-4B99-928D-DA50A8282D08}"/>
                </a:ext>
                <a:ext uri="{C183D7F6-B498-43B3-948B-1728B52AA6E4}">
                  <adec:decorative xmlns:adec="http://schemas.microsoft.com/office/drawing/2017/decorative" val="1"/>
                </a:ext>
              </a:extLst>
            </p:cNvPr>
            <p:cNvSpPr txBox="1"/>
            <p:nvPr/>
          </p:nvSpPr>
          <p:spPr>
            <a:xfrm>
              <a:off x="10510031" y="2339042"/>
              <a:ext cx="822134" cy="428157"/>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t>Operate</a:t>
              </a:r>
            </a:p>
          </p:txBody>
        </p:sp>
        <p:sp>
          <p:nvSpPr>
            <p:cNvPr id="30" name="Oval 29">
              <a:extLst>
                <a:ext uri="{FF2B5EF4-FFF2-40B4-BE49-F238E27FC236}">
                  <a16:creationId xmlns:a16="http://schemas.microsoft.com/office/drawing/2014/main" id="{14443B13-CBF1-49BB-AE81-35BB73BF3C59}"/>
                </a:ext>
                <a:ext uri="{C183D7F6-B498-43B3-948B-1728B52AA6E4}">
                  <adec:decorative xmlns:adec="http://schemas.microsoft.com/office/drawing/2017/decorative" val="1"/>
                </a:ext>
              </a:extLst>
            </p:cNvPr>
            <p:cNvSpPr/>
            <p:nvPr/>
          </p:nvSpPr>
          <p:spPr bwMode="auto">
            <a:xfrm>
              <a:off x="9582078" y="3368509"/>
              <a:ext cx="932514" cy="902341"/>
            </a:xfrm>
            <a:prstGeom prst="ellipse">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1" name="TextBox 30">
              <a:extLst>
                <a:ext uri="{FF2B5EF4-FFF2-40B4-BE49-F238E27FC236}">
                  <a16:creationId xmlns:a16="http://schemas.microsoft.com/office/drawing/2014/main" id="{009F5200-EC3A-4FF7-8B30-0F11AF2FD03E}"/>
                </a:ext>
                <a:ext uri="{C183D7F6-B498-43B3-948B-1728B52AA6E4}">
                  <adec:decorative xmlns:adec="http://schemas.microsoft.com/office/drawing/2017/decorative" val="1"/>
                </a:ext>
              </a:extLst>
            </p:cNvPr>
            <p:cNvSpPr txBox="1"/>
            <p:nvPr/>
          </p:nvSpPr>
          <p:spPr>
            <a:xfrm>
              <a:off x="9628921" y="3503177"/>
              <a:ext cx="854130" cy="72593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t>Monitor </a:t>
              </a:r>
              <a:b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t>&amp; </a:t>
              </a:r>
              <a:b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t>Learn</a:t>
              </a:r>
            </a:p>
          </p:txBody>
        </p:sp>
        <p:sp>
          <p:nvSpPr>
            <p:cNvPr id="32" name="Oval 31">
              <a:extLst>
                <a:ext uri="{FF2B5EF4-FFF2-40B4-BE49-F238E27FC236}">
                  <a16:creationId xmlns:a16="http://schemas.microsoft.com/office/drawing/2014/main" id="{8183C071-B5B0-4FE1-BDEB-455ECE404464}"/>
                </a:ext>
                <a:ext uri="{C183D7F6-B498-43B3-948B-1728B52AA6E4}">
                  <adec:decorative xmlns:adec="http://schemas.microsoft.com/office/drawing/2017/decorative" val="1"/>
                </a:ext>
              </a:extLst>
            </p:cNvPr>
            <p:cNvSpPr/>
            <p:nvPr/>
          </p:nvSpPr>
          <p:spPr bwMode="auto">
            <a:xfrm>
              <a:off x="7912941" y="3385354"/>
              <a:ext cx="932514" cy="902341"/>
            </a:xfrm>
            <a:prstGeom prst="ellipse">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3" name="TextBox 32">
              <a:extLst>
                <a:ext uri="{FF2B5EF4-FFF2-40B4-BE49-F238E27FC236}">
                  <a16:creationId xmlns:a16="http://schemas.microsoft.com/office/drawing/2014/main" id="{CD3CECC2-B9F5-4FD0-BFC4-B864367180DE}"/>
                </a:ext>
                <a:ext uri="{C183D7F6-B498-43B3-948B-1728B52AA6E4}">
                  <adec:decorative xmlns:adec="http://schemas.microsoft.com/office/drawing/2017/decorative" val="1"/>
                </a:ext>
              </a:extLst>
            </p:cNvPr>
            <p:cNvSpPr txBox="1"/>
            <p:nvPr/>
          </p:nvSpPr>
          <p:spPr>
            <a:xfrm>
              <a:off x="7950864" y="3503176"/>
              <a:ext cx="854130" cy="7051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t>Plan </a:t>
              </a:r>
              <a:b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t>&amp; </a:t>
              </a:r>
              <a:b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br>
              <a: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t>Track</a:t>
              </a:r>
            </a:p>
          </p:txBody>
        </p:sp>
        <p:sp>
          <p:nvSpPr>
            <p:cNvPr id="34" name="Oval 33">
              <a:extLst>
                <a:ext uri="{FF2B5EF4-FFF2-40B4-BE49-F238E27FC236}">
                  <a16:creationId xmlns:a16="http://schemas.microsoft.com/office/drawing/2014/main" id="{153A7994-776C-4180-956E-590AB5D8A0F8}"/>
                </a:ext>
                <a:ext uri="{C183D7F6-B498-43B3-948B-1728B52AA6E4}">
                  <adec:decorative xmlns:adec="http://schemas.microsoft.com/office/drawing/2017/decorative" val="1"/>
                </a:ext>
              </a:extLst>
            </p:cNvPr>
            <p:cNvSpPr/>
            <p:nvPr/>
          </p:nvSpPr>
          <p:spPr bwMode="auto">
            <a:xfrm>
              <a:off x="7065333" y="2086225"/>
              <a:ext cx="932514" cy="902341"/>
            </a:xfrm>
            <a:prstGeom prst="ellipse">
              <a:avLst/>
            </a:prstGeom>
            <a:solidFill>
              <a:schemeClr val="accent5">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35" name="TextBox 34">
              <a:extLst>
                <a:ext uri="{FF2B5EF4-FFF2-40B4-BE49-F238E27FC236}">
                  <a16:creationId xmlns:a16="http://schemas.microsoft.com/office/drawing/2014/main" id="{2F251D2F-C374-4CAC-844D-D45AE836C3D5}"/>
                </a:ext>
                <a:ext uri="{C183D7F6-B498-43B3-948B-1728B52AA6E4}">
                  <adec:decorative xmlns:adec="http://schemas.microsoft.com/office/drawing/2017/decorative" val="1"/>
                </a:ext>
              </a:extLst>
            </p:cNvPr>
            <p:cNvSpPr txBox="1"/>
            <p:nvPr/>
          </p:nvSpPr>
          <p:spPr>
            <a:xfrm>
              <a:off x="7111149" y="2357644"/>
              <a:ext cx="854130" cy="43508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i="0" u="none" strike="noStrike" kern="1200" cap="none" spc="0" normalizeH="0" baseline="0" noProof="0">
                  <a:ln>
                    <a:noFill/>
                  </a:ln>
                  <a:solidFill>
                    <a:schemeClr val="accent6">
                      <a:lumMod val="25000"/>
                    </a:schemeClr>
                  </a:solidFill>
                  <a:effectLst/>
                  <a:uLnTx/>
                  <a:uFillTx/>
                  <a:latin typeface="Segoe UI Semilight" panose="020B0402040204020203" pitchFamily="34" charset="0"/>
                  <a:ea typeface="Segoe UI" pitchFamily="34" charset="0"/>
                  <a:cs typeface="Segoe UI Semilight" panose="020B0402040204020203" pitchFamily="34" charset="0"/>
                </a:rPr>
                <a:t>Develop</a:t>
              </a:r>
            </a:p>
          </p:txBody>
        </p:sp>
      </p:grpSp>
    </p:spTree>
    <p:extLst>
      <p:ext uri="{BB962C8B-B14F-4D97-AF65-F5344CB8AC3E}">
        <p14:creationId xmlns:p14="http://schemas.microsoft.com/office/powerpoint/2010/main" val="33349294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What is CI/CD?</a:t>
            </a:r>
          </a:p>
        </p:txBody>
      </p:sp>
      <p:sp>
        <p:nvSpPr>
          <p:cNvPr id="4" name="Text Placeholder 2">
            <a:extLst>
              <a:ext uri="{FF2B5EF4-FFF2-40B4-BE49-F238E27FC236}">
                <a16:creationId xmlns:a16="http://schemas.microsoft.com/office/drawing/2014/main" id="{3651806F-3D0A-4B3B-B5A5-084A5C5A24C5}"/>
              </a:ext>
            </a:extLst>
          </p:cNvPr>
          <p:cNvSpPr>
            <a:spLocks noGrp="1"/>
          </p:cNvSpPr>
          <p:nvPr>
            <p:ph type="body" sz="quarter" idx="10"/>
          </p:nvPr>
        </p:nvSpPr>
        <p:spPr>
          <a:xfrm>
            <a:off x="590731" y="3161543"/>
            <a:ext cx="5212080" cy="430887"/>
          </a:xfrm>
        </p:spPr>
        <p:txBody>
          <a:bodyPr/>
          <a:lstStyle/>
          <a:p>
            <a:pPr algn="ctr"/>
            <a:r>
              <a:rPr lang="en-AU">
                <a:solidFill>
                  <a:schemeClr val="accent1"/>
                </a:solidFill>
              </a:rPr>
              <a:t>Continuous Integration (CI)</a:t>
            </a:r>
          </a:p>
        </p:txBody>
      </p:sp>
      <p:sp>
        <p:nvSpPr>
          <p:cNvPr id="5" name="Text Placeholder 3">
            <a:extLst>
              <a:ext uri="{FF2B5EF4-FFF2-40B4-BE49-F238E27FC236}">
                <a16:creationId xmlns:a16="http://schemas.microsoft.com/office/drawing/2014/main" id="{4C1130F2-7E85-49CE-86EC-0B2FCE3A136D}"/>
              </a:ext>
            </a:extLst>
          </p:cNvPr>
          <p:cNvSpPr txBox="1">
            <a:spLocks/>
          </p:cNvSpPr>
          <p:nvPr/>
        </p:nvSpPr>
        <p:spPr>
          <a:xfrm>
            <a:off x="6403702" y="3161543"/>
            <a:ext cx="521208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a:solidFill>
                  <a:schemeClr val="accent1"/>
                </a:solidFill>
              </a:rPr>
              <a:t>Continuous Delivery (CD)</a:t>
            </a:r>
          </a:p>
        </p:txBody>
      </p:sp>
      <p:sp>
        <p:nvSpPr>
          <p:cNvPr id="6" name="Text Placeholder 2">
            <a:extLst>
              <a:ext uri="{FF2B5EF4-FFF2-40B4-BE49-F238E27FC236}">
                <a16:creationId xmlns:a16="http://schemas.microsoft.com/office/drawing/2014/main" id="{58F6551C-10BC-4F53-8A56-B7D97970595B}"/>
              </a:ext>
            </a:extLst>
          </p:cNvPr>
          <p:cNvSpPr txBox="1">
            <a:spLocks/>
          </p:cNvSpPr>
          <p:nvPr/>
        </p:nvSpPr>
        <p:spPr>
          <a:xfrm>
            <a:off x="588263" y="4016332"/>
            <a:ext cx="5212080" cy="1261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225"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GB" sz="2000" b="0" i="0" u="none" strike="noStrike" kern="1200" cap="none" spc="0" normalizeH="0" baseline="0" noProof="0">
                <a:ln>
                  <a:noFill/>
                </a:ln>
                <a:solidFill>
                  <a:schemeClr val="accent6">
                    <a:lumMod val="25000"/>
                  </a:schemeClr>
                </a:solidFill>
                <a:effectLst/>
                <a:uLnTx/>
                <a:uFillTx/>
                <a:ea typeface="Segoe UI" charset="0"/>
                <a:cs typeface="Segoe UI Light" panose="020B0502040204020203" pitchFamily="34" charset="0"/>
              </a:rPr>
              <a:t>Automate the build and testing of code every time a code changes requested.</a:t>
            </a:r>
          </a:p>
          <a:p>
            <a:pPr marL="285750" marR="0" lvl="0" indent="-285750" algn="l" defTabSz="914225"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GB" sz="2000" b="0" i="0" u="none" strike="noStrike" kern="1200" cap="none" spc="0" normalizeH="0" baseline="0" noProof="0">
                <a:ln>
                  <a:noFill/>
                </a:ln>
                <a:solidFill>
                  <a:schemeClr val="accent6">
                    <a:lumMod val="25000"/>
                  </a:schemeClr>
                </a:solidFill>
                <a:effectLst/>
                <a:uLnTx/>
                <a:uFillTx/>
                <a:cs typeface="Segoe UI Light" panose="020B0502040204020203" pitchFamily="34" charset="0"/>
              </a:rPr>
              <a:t>Drives the ongoing merging and testing of code, which leads to finding defects early.</a:t>
            </a:r>
            <a:endParaRPr kumimoji="0" lang="en-GB" sz="2000" b="0" i="0" u="none" strike="noStrike" kern="1200" cap="none" spc="0" normalizeH="0" baseline="0" noProof="0">
              <a:ln>
                <a:noFill/>
              </a:ln>
              <a:solidFill>
                <a:schemeClr val="accent6">
                  <a:lumMod val="25000"/>
                </a:schemeClr>
              </a:solidFill>
              <a:effectLst/>
              <a:uLnTx/>
              <a:uFillTx/>
              <a:ea typeface="Segoe UI" charset="0"/>
              <a:cs typeface="Segoe UI Light" panose="020B0502040204020203" pitchFamily="34" charset="0"/>
            </a:endParaRPr>
          </a:p>
        </p:txBody>
      </p:sp>
      <p:sp>
        <p:nvSpPr>
          <p:cNvPr id="7" name="Text Placeholder 3">
            <a:extLst>
              <a:ext uri="{FF2B5EF4-FFF2-40B4-BE49-F238E27FC236}">
                <a16:creationId xmlns:a16="http://schemas.microsoft.com/office/drawing/2014/main" id="{329EFCDD-C3E0-4BE7-BF4D-82B9691F2D27}"/>
              </a:ext>
            </a:extLst>
          </p:cNvPr>
          <p:cNvSpPr txBox="1">
            <a:spLocks/>
          </p:cNvSpPr>
          <p:nvPr/>
        </p:nvSpPr>
        <p:spPr>
          <a:xfrm>
            <a:off x="6401234" y="4016332"/>
            <a:ext cx="5212080" cy="15388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225"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GB" sz="2000" b="0" i="0" u="none" strike="noStrike" kern="1200" cap="none" spc="0" normalizeH="0" baseline="0" noProof="0">
                <a:ln>
                  <a:noFill/>
                </a:ln>
                <a:solidFill>
                  <a:schemeClr val="accent6">
                    <a:lumMod val="25000"/>
                  </a:schemeClr>
                </a:solidFill>
                <a:effectLst/>
                <a:uLnTx/>
                <a:uFillTx/>
                <a:ea typeface="Segoe UI" charset="0"/>
                <a:cs typeface="Segoe UI Light" panose="020B0502040204020203" pitchFamily="34" charset="0"/>
              </a:rPr>
              <a:t>Build, test, configure and deploy from a dev to a production environment.</a:t>
            </a:r>
            <a:endParaRPr kumimoji="0" lang="en-US" sz="2000" b="0" i="0" u="none" strike="noStrike" kern="1200" cap="none" spc="0" normalizeH="0" baseline="0" noProof="0">
              <a:ln>
                <a:noFill/>
              </a:ln>
              <a:solidFill>
                <a:schemeClr val="accent6">
                  <a:lumMod val="25000"/>
                </a:schemeClr>
              </a:solidFill>
              <a:effectLst/>
              <a:uLnTx/>
              <a:uFillTx/>
              <a:ea typeface="Segoe UI" charset="0"/>
              <a:cs typeface="Segoe UI Light" panose="020B0502040204020203" pitchFamily="34" charset="0"/>
            </a:endParaRPr>
          </a:p>
          <a:p>
            <a:pPr marL="285750" marR="0" lvl="0" indent="-285750" algn="l" defTabSz="914225" rtl="0" eaLnBrk="1" fontAlgn="auto" latinLnBrk="0" hangingPunct="1">
              <a:lnSpc>
                <a:spcPct val="90000"/>
              </a:lnSpc>
              <a:spcBef>
                <a:spcPts val="0"/>
              </a:spcBef>
              <a:spcAft>
                <a:spcPts val="1176"/>
              </a:spcAft>
              <a:buClrTx/>
              <a:buSzTx/>
              <a:buFont typeface="Arial" panose="020B0604020202020204" pitchFamily="34" charset="0"/>
              <a:buChar char="•"/>
              <a:tabLst/>
              <a:defRPr/>
            </a:pPr>
            <a:r>
              <a:rPr kumimoji="0" lang="en-US" sz="2000" b="0" i="0" u="none" strike="noStrike" kern="1200" cap="none" spc="0" normalizeH="0" baseline="0" noProof="0">
                <a:ln>
                  <a:noFill/>
                </a:ln>
                <a:solidFill>
                  <a:schemeClr val="accent6">
                    <a:lumMod val="25000"/>
                  </a:schemeClr>
                </a:solidFill>
                <a:effectLst/>
                <a:uLnTx/>
                <a:uFillTx/>
                <a:ea typeface="Segoe UI" charset="0"/>
                <a:cs typeface="Segoe UI Light" panose="020B0502040204020203" pitchFamily="34" charset="0"/>
              </a:rPr>
              <a:t>Ensures that code and infrastructure are always in a repeatable and production-deployable state.  </a:t>
            </a:r>
          </a:p>
        </p:txBody>
      </p:sp>
      <p:grpSp>
        <p:nvGrpSpPr>
          <p:cNvPr id="8" name="Group 7">
            <a:extLst>
              <a:ext uri="{FF2B5EF4-FFF2-40B4-BE49-F238E27FC236}">
                <a16:creationId xmlns:a16="http://schemas.microsoft.com/office/drawing/2014/main" id="{C2FDDDC8-7DAA-4B57-90F2-F48FC9071514}"/>
              </a:ext>
            </a:extLst>
          </p:cNvPr>
          <p:cNvGrpSpPr/>
          <p:nvPr/>
        </p:nvGrpSpPr>
        <p:grpSpPr>
          <a:xfrm>
            <a:off x="2827189" y="2058541"/>
            <a:ext cx="745666" cy="606177"/>
            <a:chOff x="1228673" y="2642917"/>
            <a:chExt cx="985201" cy="800903"/>
          </a:xfrm>
          <a:solidFill>
            <a:schemeClr val="bg1"/>
          </a:solidFill>
        </p:grpSpPr>
        <p:sp>
          <p:nvSpPr>
            <p:cNvPr id="9" name="browser_3">
              <a:extLst>
                <a:ext uri="{FF2B5EF4-FFF2-40B4-BE49-F238E27FC236}">
                  <a16:creationId xmlns:a16="http://schemas.microsoft.com/office/drawing/2014/main" id="{C3CADE77-726F-4DCF-86B9-37981F76FDFA}"/>
                </a:ext>
              </a:extLst>
            </p:cNvPr>
            <p:cNvSpPr>
              <a:spLocks noChangeAspect="1" noEditPoints="1"/>
            </p:cNvSpPr>
            <p:nvPr/>
          </p:nvSpPr>
          <p:spPr bwMode="auto">
            <a:xfrm>
              <a:off x="1228673" y="2642917"/>
              <a:ext cx="770793" cy="733165"/>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38100" cap="flat">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chemeClr val="accent6">
                    <a:lumMod val="25000"/>
                  </a:schemeClr>
                </a:solidFill>
                <a:effectLst/>
                <a:uLnTx/>
                <a:uFillTx/>
                <a:ea typeface="+mn-ea"/>
                <a:cs typeface="+mn-cs"/>
              </a:endParaRPr>
            </a:p>
          </p:txBody>
        </p:sp>
        <p:sp>
          <p:nvSpPr>
            <p:cNvPr id="10" name="History_E81C">
              <a:extLst>
                <a:ext uri="{FF2B5EF4-FFF2-40B4-BE49-F238E27FC236}">
                  <a16:creationId xmlns:a16="http://schemas.microsoft.com/office/drawing/2014/main" id="{D76F3041-EAB8-473E-8EEB-B70D9E46A88D}"/>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3810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chemeClr val="accent6">
                    <a:lumMod val="25000"/>
                  </a:schemeClr>
                </a:solidFill>
                <a:effectLst/>
                <a:uLnTx/>
                <a:uFillTx/>
                <a:ea typeface="+mn-ea"/>
                <a:cs typeface="+mn-cs"/>
              </a:endParaRPr>
            </a:p>
          </p:txBody>
        </p:sp>
      </p:grpSp>
      <p:sp>
        <p:nvSpPr>
          <p:cNvPr id="11" name="Share_E72D" title="Icon of a square with an arrow pointing out of it">
            <a:extLst>
              <a:ext uri="{FF2B5EF4-FFF2-40B4-BE49-F238E27FC236}">
                <a16:creationId xmlns:a16="http://schemas.microsoft.com/office/drawing/2014/main" id="{C37A6FE0-7928-448C-9464-B61364B942F0}"/>
              </a:ext>
            </a:extLst>
          </p:cNvPr>
          <p:cNvSpPr>
            <a:spLocks noChangeAspect="1" noEditPoints="1"/>
          </p:cNvSpPr>
          <p:nvPr/>
        </p:nvSpPr>
        <p:spPr bwMode="auto">
          <a:xfrm>
            <a:off x="8665776" y="2067649"/>
            <a:ext cx="682996" cy="587962"/>
          </a:xfrm>
          <a:custGeom>
            <a:avLst/>
            <a:gdLst>
              <a:gd name="T0" fmla="*/ 748 w 3574"/>
              <a:gd name="T1" fmla="*/ 2166 h 3075"/>
              <a:gd name="T2" fmla="*/ 876 w 3574"/>
              <a:gd name="T3" fmla="*/ 1568 h 3075"/>
              <a:gd name="T4" fmla="*/ 1224 w 3574"/>
              <a:gd name="T5" fmla="*/ 1051 h 3075"/>
              <a:gd name="T6" fmla="*/ 1741 w 3574"/>
              <a:gd name="T7" fmla="*/ 703 h 3075"/>
              <a:gd name="T8" fmla="*/ 2374 w 3574"/>
              <a:gd name="T9" fmla="*/ 575 h 3075"/>
              <a:gd name="T10" fmla="*/ 2498 w 3574"/>
              <a:gd name="T11" fmla="*/ 575 h 3075"/>
              <a:gd name="T12" fmla="*/ 2498 w 3574"/>
              <a:gd name="T13" fmla="*/ 0 h 3075"/>
              <a:gd name="T14" fmla="*/ 3574 w 3574"/>
              <a:gd name="T15" fmla="*/ 1076 h 3075"/>
              <a:gd name="T16" fmla="*/ 2498 w 3574"/>
              <a:gd name="T17" fmla="*/ 2152 h 3075"/>
              <a:gd name="T18" fmla="*/ 2498 w 3574"/>
              <a:gd name="T19" fmla="*/ 1577 h 3075"/>
              <a:gd name="T20" fmla="*/ 2374 w 3574"/>
              <a:gd name="T21" fmla="*/ 1577 h 3075"/>
              <a:gd name="T22" fmla="*/ 748 w 3574"/>
              <a:gd name="T23" fmla="*/ 2166 h 3075"/>
              <a:gd name="T24" fmla="*/ 0 w 3574"/>
              <a:gd name="T25" fmla="*/ 825 h 3075"/>
              <a:gd name="T26" fmla="*/ 0 w 3574"/>
              <a:gd name="T27" fmla="*/ 3075 h 3075"/>
              <a:gd name="T28" fmla="*/ 2748 w 3574"/>
              <a:gd name="T29" fmla="*/ 3075 h 3075"/>
              <a:gd name="T30" fmla="*/ 2748 w 3574"/>
              <a:gd name="T31" fmla="*/ 2752 h 3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74" h="3075">
                <a:moveTo>
                  <a:pt x="748" y="2166"/>
                </a:moveTo>
                <a:cubicBezTo>
                  <a:pt x="753" y="1959"/>
                  <a:pt x="795" y="1758"/>
                  <a:pt x="876" y="1568"/>
                </a:cubicBezTo>
                <a:cubicBezTo>
                  <a:pt x="957" y="1374"/>
                  <a:pt x="1075" y="1200"/>
                  <a:pt x="1224" y="1051"/>
                </a:cubicBezTo>
                <a:cubicBezTo>
                  <a:pt x="1373" y="902"/>
                  <a:pt x="1547" y="784"/>
                  <a:pt x="1741" y="703"/>
                </a:cubicBezTo>
                <a:cubicBezTo>
                  <a:pt x="1941" y="618"/>
                  <a:pt x="2154" y="575"/>
                  <a:pt x="2374" y="575"/>
                </a:cubicBezTo>
                <a:cubicBezTo>
                  <a:pt x="2498" y="575"/>
                  <a:pt x="2498" y="575"/>
                  <a:pt x="2498" y="575"/>
                </a:cubicBezTo>
                <a:cubicBezTo>
                  <a:pt x="2498" y="0"/>
                  <a:pt x="2498" y="0"/>
                  <a:pt x="2498" y="0"/>
                </a:cubicBezTo>
                <a:cubicBezTo>
                  <a:pt x="3574" y="1076"/>
                  <a:pt x="3574" y="1076"/>
                  <a:pt x="3574" y="1076"/>
                </a:cubicBezTo>
                <a:cubicBezTo>
                  <a:pt x="2498" y="2152"/>
                  <a:pt x="2498" y="2152"/>
                  <a:pt x="2498" y="2152"/>
                </a:cubicBezTo>
                <a:cubicBezTo>
                  <a:pt x="2498" y="1577"/>
                  <a:pt x="2498" y="1577"/>
                  <a:pt x="2498" y="1577"/>
                </a:cubicBezTo>
                <a:cubicBezTo>
                  <a:pt x="2374" y="1577"/>
                  <a:pt x="2374" y="1577"/>
                  <a:pt x="2374" y="1577"/>
                </a:cubicBezTo>
                <a:cubicBezTo>
                  <a:pt x="1775" y="1577"/>
                  <a:pt x="1208" y="1784"/>
                  <a:pt x="748" y="2166"/>
                </a:cubicBezTo>
                <a:close/>
                <a:moveTo>
                  <a:pt x="0" y="825"/>
                </a:moveTo>
                <a:cubicBezTo>
                  <a:pt x="0" y="3075"/>
                  <a:pt x="0" y="3075"/>
                  <a:pt x="0" y="3075"/>
                </a:cubicBezTo>
                <a:cubicBezTo>
                  <a:pt x="2748" y="3075"/>
                  <a:pt x="2748" y="3075"/>
                  <a:pt x="2748" y="3075"/>
                </a:cubicBezTo>
                <a:cubicBezTo>
                  <a:pt x="2748" y="2752"/>
                  <a:pt x="2748" y="2752"/>
                  <a:pt x="2748" y="2752"/>
                </a:cubicBezTo>
              </a:path>
            </a:pathLst>
          </a:custGeom>
          <a:noFill/>
          <a:ln w="381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solidFill>
                <a:schemeClr val="accent6">
                  <a:lumMod val="25000"/>
                </a:schemeClr>
              </a:solidFill>
            </a:endParaRPr>
          </a:p>
        </p:txBody>
      </p:sp>
    </p:spTree>
    <p:extLst>
      <p:ext uri="{BB962C8B-B14F-4D97-AF65-F5344CB8AC3E}">
        <p14:creationId xmlns:p14="http://schemas.microsoft.com/office/powerpoint/2010/main" val="24309319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How does DevOps relate to </a:t>
            </a:r>
            <a:r>
              <a:rPr lang="en-AU" err="1"/>
              <a:t>MLOps</a:t>
            </a:r>
            <a:r>
              <a:rPr lang="en-AU"/>
              <a:t>?</a:t>
            </a:r>
          </a:p>
        </p:txBody>
      </p:sp>
      <p:grpSp>
        <p:nvGrpSpPr>
          <p:cNvPr id="3" name="Group 2">
            <a:extLst>
              <a:ext uri="{FF2B5EF4-FFF2-40B4-BE49-F238E27FC236}">
                <a16:creationId xmlns:a16="http://schemas.microsoft.com/office/drawing/2014/main" id="{3C42628B-717C-4432-B6C5-5DCFA85949C5}"/>
              </a:ext>
            </a:extLst>
          </p:cNvPr>
          <p:cNvGrpSpPr/>
          <p:nvPr/>
        </p:nvGrpSpPr>
        <p:grpSpPr>
          <a:xfrm>
            <a:off x="586390" y="2473095"/>
            <a:ext cx="11026775" cy="2010319"/>
            <a:chOff x="580008" y="2595929"/>
            <a:chExt cx="11026775" cy="2010319"/>
          </a:xfrm>
        </p:grpSpPr>
        <p:grpSp>
          <p:nvGrpSpPr>
            <p:cNvPr id="21" name="Group 20">
              <a:extLst>
                <a:ext uri="{FF2B5EF4-FFF2-40B4-BE49-F238E27FC236}">
                  <a16:creationId xmlns:a16="http://schemas.microsoft.com/office/drawing/2014/main" id="{1054DB31-1E96-4020-B9BA-C82B3B94195D}"/>
                </a:ext>
              </a:extLst>
            </p:cNvPr>
            <p:cNvGrpSpPr/>
            <p:nvPr/>
          </p:nvGrpSpPr>
          <p:grpSpPr>
            <a:xfrm>
              <a:off x="580008" y="3312997"/>
              <a:ext cx="11026775" cy="1293251"/>
              <a:chOff x="578135" y="3429000"/>
              <a:chExt cx="11026775" cy="1293251"/>
            </a:xfrm>
          </p:grpSpPr>
          <p:sp>
            <p:nvSpPr>
              <p:cNvPr id="6" name="Text Placeholder 2">
                <a:extLst>
                  <a:ext uri="{FF2B5EF4-FFF2-40B4-BE49-F238E27FC236}">
                    <a16:creationId xmlns:a16="http://schemas.microsoft.com/office/drawing/2014/main" id="{EC38E527-4564-4B81-BAB7-2285211E24EB}"/>
                  </a:ext>
                </a:extLst>
              </p:cNvPr>
              <p:cNvSpPr txBox="1">
                <a:spLocks/>
              </p:cNvSpPr>
              <p:nvPr/>
            </p:nvSpPr>
            <p:spPr>
              <a:xfrm>
                <a:off x="578135" y="3429000"/>
                <a:ext cx="3475037" cy="553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a:solidFill>
                      <a:schemeClr val="accent1"/>
                    </a:solidFill>
                  </a:rPr>
                  <a:t>People</a:t>
                </a:r>
              </a:p>
            </p:txBody>
          </p:sp>
          <p:sp>
            <p:nvSpPr>
              <p:cNvPr id="7" name="Text Placeholder 4">
                <a:extLst>
                  <a:ext uri="{FF2B5EF4-FFF2-40B4-BE49-F238E27FC236}">
                    <a16:creationId xmlns:a16="http://schemas.microsoft.com/office/drawing/2014/main" id="{C6FB2A81-D982-4CEA-B37C-3B49FB93A54A}"/>
                  </a:ext>
                </a:extLst>
              </p:cNvPr>
              <p:cNvSpPr txBox="1">
                <a:spLocks/>
              </p:cNvSpPr>
              <p:nvPr/>
            </p:nvSpPr>
            <p:spPr>
              <a:xfrm>
                <a:off x="4354162" y="3429000"/>
                <a:ext cx="3475037" cy="553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a:solidFill>
                      <a:schemeClr val="accent1"/>
                    </a:solidFill>
                  </a:rPr>
                  <a:t>Process</a:t>
                </a:r>
              </a:p>
            </p:txBody>
          </p:sp>
          <p:sp>
            <p:nvSpPr>
              <p:cNvPr id="8" name="Text Placeholder 6">
                <a:extLst>
                  <a:ext uri="{FF2B5EF4-FFF2-40B4-BE49-F238E27FC236}">
                    <a16:creationId xmlns:a16="http://schemas.microsoft.com/office/drawing/2014/main" id="{52239EEA-EF60-4D3C-BF1E-EF9D4ABF8267}"/>
                  </a:ext>
                </a:extLst>
              </p:cNvPr>
              <p:cNvSpPr txBox="1">
                <a:spLocks/>
              </p:cNvSpPr>
              <p:nvPr/>
            </p:nvSpPr>
            <p:spPr>
              <a:xfrm>
                <a:off x="8129873" y="3429000"/>
                <a:ext cx="3475037" cy="553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a:solidFill>
                      <a:schemeClr val="accent1"/>
                    </a:solidFill>
                  </a:rPr>
                  <a:t>Platform</a:t>
                </a:r>
              </a:p>
            </p:txBody>
          </p:sp>
          <p:sp>
            <p:nvSpPr>
              <p:cNvPr id="10" name="Text Placeholder 2">
                <a:extLst>
                  <a:ext uri="{FF2B5EF4-FFF2-40B4-BE49-F238E27FC236}">
                    <a16:creationId xmlns:a16="http://schemas.microsoft.com/office/drawing/2014/main" id="{1A784571-3F1D-4B26-B3C3-4F5A7EA57FA0}"/>
                  </a:ext>
                </a:extLst>
              </p:cNvPr>
              <p:cNvSpPr txBox="1">
                <a:spLocks/>
              </p:cNvSpPr>
              <p:nvPr/>
            </p:nvSpPr>
            <p:spPr>
              <a:xfrm>
                <a:off x="578135" y="4168254"/>
                <a:ext cx="3475037" cy="553997"/>
              </a:xfrm>
              <a:prstGeom prst="rect">
                <a:avLst/>
              </a:prstGeom>
            </p:spPr>
            <p:txBody>
              <a:bodyPr lIns="252000" rIns="2520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67" indent="-280067">
                  <a:buFont typeface="Arial" panose="020B0604020202020204" pitchFamily="34" charset="0"/>
                  <a:buChar char="•"/>
                  <a:defRPr/>
                </a:pPr>
                <a:r>
                  <a:rPr lang="en-US" sz="1600" b="0">
                    <a:solidFill>
                      <a:schemeClr val="tx1"/>
                    </a:solidFill>
                    <a:latin typeface="Calibri Light (Headings)"/>
                  </a:rPr>
                  <a:t>Blend together the work of individual engineers in a repository.</a:t>
                </a:r>
              </a:p>
              <a:p>
                <a:pPr marL="280067" indent="-280067">
                  <a:buFont typeface="Arial" panose="020B0604020202020204" pitchFamily="34" charset="0"/>
                  <a:buChar char="•"/>
                  <a:defRPr/>
                </a:pPr>
                <a:r>
                  <a:rPr lang="en-US" sz="1600" b="0">
                    <a:solidFill>
                      <a:schemeClr val="tx1"/>
                    </a:solidFill>
                    <a:latin typeface="Calibri Light (Headings)"/>
                  </a:rPr>
                  <a:t>Each time you commit, your work is automatically built and tested, and bugs are detected faster.</a:t>
                </a:r>
              </a:p>
              <a:p>
                <a:pPr marL="280067" indent="-280067">
                  <a:buFont typeface="Arial" panose="020B0604020202020204" pitchFamily="34" charset="0"/>
                  <a:buChar char="•"/>
                  <a:defRPr/>
                </a:pPr>
                <a:r>
                  <a:rPr lang="en-US" sz="1600" b="0">
                    <a:solidFill>
                      <a:schemeClr val="tx1"/>
                    </a:solidFill>
                    <a:latin typeface="Calibri Light (Headings)"/>
                  </a:rPr>
                  <a:t>Code, data, models and training pipelines are shared to accelerate innovation.</a:t>
                </a:r>
              </a:p>
            </p:txBody>
          </p:sp>
          <p:sp>
            <p:nvSpPr>
              <p:cNvPr id="12" name="Text Placeholder 4">
                <a:extLst>
                  <a:ext uri="{FF2B5EF4-FFF2-40B4-BE49-F238E27FC236}">
                    <a16:creationId xmlns:a16="http://schemas.microsoft.com/office/drawing/2014/main" id="{929AB4B6-6D38-4141-B17F-164B318DA476}"/>
                  </a:ext>
                </a:extLst>
              </p:cNvPr>
              <p:cNvSpPr txBox="1">
                <a:spLocks/>
              </p:cNvSpPr>
              <p:nvPr/>
            </p:nvSpPr>
            <p:spPr>
              <a:xfrm>
                <a:off x="4354162" y="4168254"/>
                <a:ext cx="3475037" cy="553997"/>
              </a:xfrm>
              <a:prstGeom prst="rect">
                <a:avLst/>
              </a:prstGeom>
            </p:spPr>
            <p:txBody>
              <a:bodyPr lIns="252000" rIns="2520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67" indent="-280067">
                  <a:buFont typeface="Arial" panose="020B0604020202020204" pitchFamily="34" charset="0"/>
                  <a:buChar char="•"/>
                  <a:defRPr/>
                </a:pPr>
                <a:r>
                  <a:rPr lang="en-US" sz="1600" b="0">
                    <a:solidFill>
                      <a:schemeClr val="tx1"/>
                    </a:solidFill>
                    <a:latin typeface="Calibri Light (Headings)"/>
                  </a:rPr>
                  <a:t>Provide templates to bootstrap your infrastructure and model development environment, expressed as code.</a:t>
                </a:r>
              </a:p>
              <a:p>
                <a:pPr marL="280067" indent="-280067">
                  <a:buFont typeface="Arial" panose="020B0604020202020204" pitchFamily="34" charset="0"/>
                  <a:buChar char="•"/>
                  <a:defRPr/>
                </a:pPr>
                <a:r>
                  <a:rPr lang="en-US" sz="1600" b="0">
                    <a:solidFill>
                      <a:schemeClr val="tx1"/>
                    </a:solidFill>
                    <a:latin typeface="Calibri Light (Headings)"/>
                  </a:rPr>
                  <a:t>Automate the entire process from code commit to production.</a:t>
                </a:r>
              </a:p>
            </p:txBody>
          </p:sp>
          <p:sp>
            <p:nvSpPr>
              <p:cNvPr id="14" name="Text Placeholder 6">
                <a:extLst>
                  <a:ext uri="{FF2B5EF4-FFF2-40B4-BE49-F238E27FC236}">
                    <a16:creationId xmlns:a16="http://schemas.microsoft.com/office/drawing/2014/main" id="{DAFD53F3-10B9-463E-8A94-94398A0183F2}"/>
                  </a:ext>
                </a:extLst>
              </p:cNvPr>
              <p:cNvSpPr txBox="1">
                <a:spLocks/>
              </p:cNvSpPr>
              <p:nvPr/>
            </p:nvSpPr>
            <p:spPr>
              <a:xfrm>
                <a:off x="8129873" y="4168254"/>
                <a:ext cx="3475037" cy="553997"/>
              </a:xfrm>
              <a:prstGeom prst="rect">
                <a:avLst/>
              </a:prstGeom>
            </p:spPr>
            <p:txBody>
              <a:bodyPr lIns="252000" rIns="2520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0067" indent="-280067">
                  <a:buFont typeface="Arial" panose="020B0604020202020204" pitchFamily="34" charset="0"/>
                  <a:buChar char="•"/>
                  <a:defRPr/>
                </a:pPr>
                <a:r>
                  <a:rPr lang="en-US" sz="1600" b="0" spc="-29">
                    <a:solidFill>
                      <a:schemeClr val="tx1"/>
                    </a:solidFill>
                    <a:latin typeface="Calibri Light (Headings)"/>
                  </a:rPr>
                  <a:t>Safely deliver features</a:t>
                </a:r>
                <a:r>
                  <a:rPr lang="en-US" sz="1600" b="0">
                    <a:solidFill>
                      <a:schemeClr val="tx1"/>
                    </a:solidFill>
                    <a:latin typeface="Calibri Light (Headings)"/>
                  </a:rPr>
                  <a:t> to your customers as soon as they’re ready.</a:t>
                </a:r>
              </a:p>
              <a:p>
                <a:pPr marL="280067" indent="-280067">
                  <a:buFont typeface="Arial" panose="020B0604020202020204" pitchFamily="34" charset="0"/>
                  <a:buChar char="•"/>
                  <a:defRPr/>
                </a:pPr>
                <a:r>
                  <a:rPr lang="en-US" sz="1600" b="0">
                    <a:solidFill>
                      <a:schemeClr val="tx1"/>
                    </a:solidFill>
                    <a:latin typeface="Calibri Light (Headings)"/>
                  </a:rPr>
                  <a:t>Monitor your pipelines, infrastructure and products in production and know when they aren’t behaving as expected</a:t>
                </a:r>
                <a:r>
                  <a:rPr lang="en-US" sz="1600" b="0">
                    <a:solidFill>
                      <a:srgbClr val="000000"/>
                    </a:solidFill>
                    <a:latin typeface="Calibri Light (Headings)"/>
                  </a:rPr>
                  <a:t>.</a:t>
                </a:r>
              </a:p>
            </p:txBody>
          </p:sp>
        </p:grpSp>
        <p:grpSp>
          <p:nvGrpSpPr>
            <p:cNvPr id="13" name="Group 12">
              <a:extLst>
                <a:ext uri="{FF2B5EF4-FFF2-40B4-BE49-F238E27FC236}">
                  <a16:creationId xmlns:a16="http://schemas.microsoft.com/office/drawing/2014/main" id="{D9EEB899-6ED9-4FF2-82E4-454F51CFA952}"/>
                </a:ext>
                <a:ext uri="{C183D7F6-B498-43B3-948B-1728B52AA6E4}">
                  <adec:decorative xmlns:adec="http://schemas.microsoft.com/office/drawing/2017/decorative" val="1"/>
                </a:ext>
              </a:extLst>
            </p:cNvPr>
            <p:cNvGrpSpPr/>
            <p:nvPr/>
          </p:nvGrpSpPr>
          <p:grpSpPr>
            <a:xfrm>
              <a:off x="1944745" y="2595929"/>
              <a:ext cx="745561" cy="606090"/>
              <a:chOff x="1228673" y="2642918"/>
              <a:chExt cx="985201" cy="800902"/>
            </a:xfrm>
            <a:solidFill>
              <a:schemeClr val="bg1"/>
            </a:solidFill>
          </p:grpSpPr>
          <p:sp>
            <p:nvSpPr>
              <p:cNvPr id="15" name="browser_3">
                <a:extLst>
                  <a:ext uri="{FF2B5EF4-FFF2-40B4-BE49-F238E27FC236}">
                    <a16:creationId xmlns:a16="http://schemas.microsoft.com/office/drawing/2014/main" id="{410C0F5C-E040-420A-98FA-2B6CCAD895BF}"/>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28575" cap="flat">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sp>
            <p:nvSpPr>
              <p:cNvPr id="17" name="History_E81C">
                <a:extLst>
                  <a:ext uri="{FF2B5EF4-FFF2-40B4-BE49-F238E27FC236}">
                    <a16:creationId xmlns:a16="http://schemas.microsoft.com/office/drawing/2014/main" id="{F4F62E00-D5C2-420A-9B2C-A4168B4EFE1E}"/>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28575" cap="sq">
                <a:solidFill>
                  <a:schemeClr val="accent1"/>
                </a:solidFill>
                <a:prstDash val="solid"/>
                <a:miter lim="800000"/>
                <a:headEnd/>
                <a:tailEnd/>
              </a:ln>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lin ang="5400000" scaled="1"/>
                  </a:gradFill>
                  <a:latin typeface="Segoe UI Semilight"/>
                </a:endParaRPr>
              </a:p>
            </p:txBody>
          </p:sp>
        </p:grpSp>
        <p:sp>
          <p:nvSpPr>
            <p:cNvPr id="19" name="binary">
              <a:extLst>
                <a:ext uri="{FF2B5EF4-FFF2-40B4-BE49-F238E27FC236}">
                  <a16:creationId xmlns:a16="http://schemas.microsoft.com/office/drawing/2014/main" id="{7E7C0EA0-75F8-47EB-9AE1-AB229090420B}"/>
                </a:ext>
                <a:ext uri="{C183D7F6-B498-43B3-948B-1728B52AA6E4}">
                  <adec:decorative xmlns:adec="http://schemas.microsoft.com/office/drawing/2017/decorative" val="1"/>
                </a:ext>
              </a:extLst>
            </p:cNvPr>
            <p:cNvSpPr>
              <a:spLocks noChangeAspect="1" noEditPoints="1"/>
            </p:cNvSpPr>
            <p:nvPr/>
          </p:nvSpPr>
          <p:spPr bwMode="auto">
            <a:xfrm>
              <a:off x="5793315" y="2683509"/>
              <a:ext cx="600476" cy="51851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729">
                <a:solidFill>
                  <a:srgbClr val="353535"/>
                </a:solidFill>
                <a:latin typeface="Segoe UI Semilight"/>
              </a:endParaRPr>
            </a:p>
          </p:txBody>
        </p:sp>
        <p:grpSp>
          <p:nvGrpSpPr>
            <p:cNvPr id="22" name="Group 21">
              <a:extLst>
                <a:ext uri="{FF2B5EF4-FFF2-40B4-BE49-F238E27FC236}">
                  <a16:creationId xmlns:a16="http://schemas.microsoft.com/office/drawing/2014/main" id="{76D53093-99BD-4F92-A560-1D21DB0AED83}"/>
                </a:ext>
                <a:ext uri="{C183D7F6-B498-43B3-948B-1728B52AA6E4}">
                  <adec:decorative xmlns:adec="http://schemas.microsoft.com/office/drawing/2017/decorative" val="1"/>
                </a:ext>
              </a:extLst>
            </p:cNvPr>
            <p:cNvGrpSpPr/>
            <p:nvPr/>
          </p:nvGrpSpPr>
          <p:grpSpPr>
            <a:xfrm>
              <a:off x="9474490" y="2699002"/>
              <a:ext cx="789547" cy="503017"/>
              <a:chOff x="7086600" y="2836618"/>
              <a:chExt cx="1066800" cy="679655"/>
            </a:xfrm>
          </p:grpSpPr>
          <p:sp>
            <p:nvSpPr>
              <p:cNvPr id="23" name="cloud">
                <a:extLst>
                  <a:ext uri="{FF2B5EF4-FFF2-40B4-BE49-F238E27FC236}">
                    <a16:creationId xmlns:a16="http://schemas.microsoft.com/office/drawing/2014/main" id="{41A8203D-97A4-4CCE-BEF5-6C98701C9C53}"/>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882">
                  <a:gradFill>
                    <a:gsLst>
                      <a:gs pos="0">
                        <a:srgbClr val="505050"/>
                      </a:gs>
                      <a:gs pos="100000">
                        <a:srgbClr val="505050"/>
                      </a:gs>
                    </a:gsLst>
                  </a:gradFill>
                  <a:latin typeface="Segoe UI Semilight"/>
                </a:endParaRPr>
              </a:p>
            </p:txBody>
          </p:sp>
          <p:sp>
            <p:nvSpPr>
              <p:cNvPr id="24" name="Diagnostic_E9D9">
                <a:extLst>
                  <a:ext uri="{FF2B5EF4-FFF2-40B4-BE49-F238E27FC236}">
                    <a16:creationId xmlns:a16="http://schemas.microsoft.com/office/drawing/2014/main" id="{6D7D6CD4-85DF-40B8-BFB8-713245CA5585}"/>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285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defRPr/>
                </a:pPr>
                <a:endParaRPr lang="en-US" sz="1836">
                  <a:solidFill>
                    <a:srgbClr val="353535"/>
                  </a:solidFill>
                  <a:latin typeface="Segoe UI Semilight"/>
                </a:endParaRPr>
              </a:p>
            </p:txBody>
          </p:sp>
        </p:grpSp>
      </p:grpSp>
      <p:sp>
        <p:nvSpPr>
          <p:cNvPr id="25" name="Text Placeholder 2">
            <a:extLst>
              <a:ext uri="{FF2B5EF4-FFF2-40B4-BE49-F238E27FC236}">
                <a16:creationId xmlns:a16="http://schemas.microsoft.com/office/drawing/2014/main" id="{A296F1C9-41F3-403C-935B-534962FC8CE4}"/>
              </a:ext>
            </a:extLst>
          </p:cNvPr>
          <p:cNvSpPr>
            <a:spLocks noGrp="1"/>
          </p:cNvSpPr>
          <p:nvPr>
            <p:ph type="body" sz="quarter" idx="10"/>
          </p:nvPr>
        </p:nvSpPr>
        <p:spPr>
          <a:xfrm>
            <a:off x="586390" y="1434370"/>
            <a:ext cx="11018520" cy="615553"/>
          </a:xfrm>
        </p:spPr>
        <p:txBody>
          <a:bodyPr/>
          <a:lstStyle/>
          <a:p>
            <a:pPr marL="0" indent="0" algn="ctr">
              <a:buNone/>
            </a:pPr>
            <a:r>
              <a:rPr lang="en-US" sz="2000"/>
              <a:t>Bring together </a:t>
            </a:r>
            <a:r>
              <a:rPr lang="en-US" sz="2000">
                <a:solidFill>
                  <a:schemeClr val="accent1"/>
                </a:solidFill>
              </a:rPr>
              <a:t>people</a:t>
            </a:r>
            <a:r>
              <a:rPr lang="en-US" sz="2000"/>
              <a:t>, </a:t>
            </a:r>
            <a:r>
              <a:rPr lang="en-US" sz="2000">
                <a:solidFill>
                  <a:schemeClr val="accent1"/>
                </a:solidFill>
              </a:rPr>
              <a:t>process</a:t>
            </a:r>
            <a:r>
              <a:rPr lang="en-US" sz="2000"/>
              <a:t>, and </a:t>
            </a:r>
            <a:r>
              <a:rPr lang="en-US" sz="2000">
                <a:solidFill>
                  <a:schemeClr val="accent1"/>
                </a:solidFill>
              </a:rPr>
              <a:t>platform</a:t>
            </a:r>
            <a:r>
              <a:rPr lang="en-US" sz="2000"/>
              <a:t> to automate ML-infused software delivery and provide continuous value to users.</a:t>
            </a:r>
          </a:p>
        </p:txBody>
      </p:sp>
    </p:spTree>
    <p:extLst>
      <p:ext uri="{BB962C8B-B14F-4D97-AF65-F5344CB8AC3E}">
        <p14:creationId xmlns:p14="http://schemas.microsoft.com/office/powerpoint/2010/main" val="645342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98F77C-6165-4F15-967F-3E64EB45A528}"/>
              </a:ext>
            </a:extLst>
          </p:cNvPr>
          <p:cNvSpPr>
            <a:spLocks noGrp="1"/>
          </p:cNvSpPr>
          <p:nvPr>
            <p:ph type="title" idx="4294967295"/>
          </p:nvPr>
        </p:nvSpPr>
        <p:spPr>
          <a:xfrm>
            <a:off x="1525587" y="3179762"/>
            <a:ext cx="9140825" cy="553998"/>
          </a:xfrm>
        </p:spPr>
        <p:txBody>
          <a:bodyPr/>
          <a:lstStyle/>
          <a:p>
            <a:pPr algn="ctr"/>
            <a:r>
              <a:rPr lang="en-US"/>
              <a:t>Adoption</a:t>
            </a:r>
          </a:p>
        </p:txBody>
      </p:sp>
    </p:spTree>
    <p:extLst>
      <p:ext uri="{BB962C8B-B14F-4D97-AF65-F5344CB8AC3E}">
        <p14:creationId xmlns:p14="http://schemas.microsoft.com/office/powerpoint/2010/main" val="22302795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Machine learning lifecycle</a:t>
            </a:r>
          </a:p>
        </p:txBody>
      </p:sp>
      <p:sp>
        <p:nvSpPr>
          <p:cNvPr id="5" name="Rectangle 4">
            <a:extLst>
              <a:ext uri="{FF2B5EF4-FFF2-40B4-BE49-F238E27FC236}">
                <a16:creationId xmlns:a16="http://schemas.microsoft.com/office/drawing/2014/main" id="{BFEC641F-25BA-4CF7-9B3B-8C8E1933160C}"/>
              </a:ext>
            </a:extLst>
          </p:cNvPr>
          <p:cNvSpPr/>
          <p:nvPr/>
        </p:nvSpPr>
        <p:spPr>
          <a:xfrm>
            <a:off x="586389" y="6429447"/>
            <a:ext cx="11018520" cy="276999"/>
          </a:xfrm>
          <a:prstGeom prst="rect">
            <a:avLst/>
          </a:prstGeom>
        </p:spPr>
        <p:txBody>
          <a:bodyPr wrap="square">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1A1A1A"/>
                </a:solidFill>
                <a:effectLst/>
                <a:uLnTx/>
                <a:uFillTx/>
                <a:latin typeface="Segoe UI Semilight" panose="020B0402040204020203" pitchFamily="34" charset="0"/>
                <a:cs typeface="Segoe UI Semilight" panose="020B0402040204020203" pitchFamily="34" charset="0"/>
              </a:rPr>
              <a:t>“The Team Data Science Process Lifecycle,” Microsoft 2020 </a:t>
            </a:r>
          </a:p>
        </p:txBody>
      </p:sp>
      <p:grpSp>
        <p:nvGrpSpPr>
          <p:cNvPr id="48" name="Group 47">
            <a:extLst>
              <a:ext uri="{FF2B5EF4-FFF2-40B4-BE49-F238E27FC236}">
                <a16:creationId xmlns:a16="http://schemas.microsoft.com/office/drawing/2014/main" id="{46B290AC-2BF4-4DF4-944A-8B8D30008F6A}"/>
              </a:ext>
            </a:extLst>
          </p:cNvPr>
          <p:cNvGrpSpPr/>
          <p:nvPr/>
        </p:nvGrpSpPr>
        <p:grpSpPr>
          <a:xfrm>
            <a:off x="2880853" y="1299044"/>
            <a:ext cx="6429592" cy="5407402"/>
            <a:chOff x="2891107" y="1269664"/>
            <a:chExt cx="6429592" cy="5407402"/>
          </a:xfrm>
        </p:grpSpPr>
        <p:sp>
          <p:nvSpPr>
            <p:cNvPr id="7" name="Oval 6">
              <a:extLst>
                <a:ext uri="{FF2B5EF4-FFF2-40B4-BE49-F238E27FC236}">
                  <a16:creationId xmlns:a16="http://schemas.microsoft.com/office/drawing/2014/main" id="{6753039F-127A-41BB-B41D-FC22B802AF22}"/>
                </a:ext>
              </a:extLst>
            </p:cNvPr>
            <p:cNvSpPr/>
            <p:nvPr/>
          </p:nvSpPr>
          <p:spPr bwMode="auto">
            <a:xfrm>
              <a:off x="4046495" y="1548046"/>
              <a:ext cx="657399" cy="654436"/>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b="1">
                  <a:gradFill>
                    <a:gsLst>
                      <a:gs pos="40075">
                        <a:srgbClr val="FFFFFF"/>
                      </a:gs>
                      <a:gs pos="30000">
                        <a:srgbClr val="FFFFFF"/>
                      </a:gs>
                    </a:gsLst>
                    <a:lin ang="5400000" scaled="0"/>
                  </a:gradFill>
                  <a:latin typeface="Segoe UI (Body)"/>
                </a:rPr>
                <a:t>Start</a:t>
              </a:r>
            </a:p>
          </p:txBody>
        </p:sp>
        <p:sp>
          <p:nvSpPr>
            <p:cNvPr id="9" name="Oval 8">
              <a:extLst>
                <a:ext uri="{FF2B5EF4-FFF2-40B4-BE49-F238E27FC236}">
                  <a16:creationId xmlns:a16="http://schemas.microsoft.com/office/drawing/2014/main" id="{3C2EF97F-577F-450C-91D8-9A2176C97CF2}"/>
                </a:ext>
              </a:extLst>
            </p:cNvPr>
            <p:cNvSpPr/>
            <p:nvPr/>
          </p:nvSpPr>
          <p:spPr bwMode="auto">
            <a:xfrm>
              <a:off x="5467898" y="1269664"/>
              <a:ext cx="1297027" cy="12988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b="1">
                  <a:gradFill>
                    <a:gsLst>
                      <a:gs pos="40075">
                        <a:srgbClr val="FFFFFF"/>
                      </a:gs>
                      <a:gs pos="30000">
                        <a:srgbClr val="FFFFFF"/>
                      </a:gs>
                    </a:gsLst>
                    <a:lin ang="5400000" scaled="0"/>
                  </a:gradFill>
                  <a:latin typeface="Segoe UI (Body)"/>
                </a:rPr>
                <a:t>Business Understanding</a:t>
              </a:r>
            </a:p>
          </p:txBody>
        </p:sp>
        <p:sp>
          <p:nvSpPr>
            <p:cNvPr id="11" name="Oval 10">
              <a:extLst>
                <a:ext uri="{FF2B5EF4-FFF2-40B4-BE49-F238E27FC236}">
                  <a16:creationId xmlns:a16="http://schemas.microsoft.com/office/drawing/2014/main" id="{C1593379-4BAF-4E77-A893-A2763DD112BD}"/>
                </a:ext>
              </a:extLst>
            </p:cNvPr>
            <p:cNvSpPr/>
            <p:nvPr/>
          </p:nvSpPr>
          <p:spPr bwMode="auto">
            <a:xfrm>
              <a:off x="6873504" y="3101690"/>
              <a:ext cx="1297027" cy="12988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b="1">
                  <a:gradFill>
                    <a:gsLst>
                      <a:gs pos="40075">
                        <a:srgbClr val="FFFFFF"/>
                      </a:gs>
                      <a:gs pos="30000">
                        <a:srgbClr val="FFFFFF"/>
                      </a:gs>
                    </a:gsLst>
                    <a:lin ang="5400000" scaled="0"/>
                  </a:gradFill>
                  <a:latin typeface="Segoe UI (Body)"/>
                </a:rPr>
                <a:t>Data acquisition &amp; Understanding</a:t>
              </a:r>
            </a:p>
          </p:txBody>
        </p:sp>
        <p:sp>
          <p:nvSpPr>
            <p:cNvPr id="13" name="Oval 12">
              <a:extLst>
                <a:ext uri="{FF2B5EF4-FFF2-40B4-BE49-F238E27FC236}">
                  <a16:creationId xmlns:a16="http://schemas.microsoft.com/office/drawing/2014/main" id="{6852BDB9-70FB-4FC1-A632-FA8F1A80FBEE}"/>
                </a:ext>
              </a:extLst>
            </p:cNvPr>
            <p:cNvSpPr/>
            <p:nvPr/>
          </p:nvSpPr>
          <p:spPr bwMode="auto">
            <a:xfrm>
              <a:off x="4046495" y="3101690"/>
              <a:ext cx="1297027" cy="12988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b="1">
                  <a:gradFill>
                    <a:gsLst>
                      <a:gs pos="40075">
                        <a:srgbClr val="FFFFFF"/>
                      </a:gs>
                      <a:gs pos="30000">
                        <a:srgbClr val="FFFFFF"/>
                      </a:gs>
                    </a:gsLst>
                    <a:lin ang="5400000" scaled="0"/>
                  </a:gradFill>
                  <a:latin typeface="Segoe UI (Body)"/>
                </a:rPr>
                <a:t>Modeling</a:t>
              </a:r>
            </a:p>
          </p:txBody>
        </p:sp>
        <p:sp>
          <p:nvSpPr>
            <p:cNvPr id="15" name="Oval 14">
              <a:extLst>
                <a:ext uri="{FF2B5EF4-FFF2-40B4-BE49-F238E27FC236}">
                  <a16:creationId xmlns:a16="http://schemas.microsoft.com/office/drawing/2014/main" id="{A1A51170-341C-4BE5-ACF7-95E90100FF87}"/>
                </a:ext>
              </a:extLst>
            </p:cNvPr>
            <p:cNvSpPr/>
            <p:nvPr/>
          </p:nvSpPr>
          <p:spPr bwMode="auto">
            <a:xfrm>
              <a:off x="5467898" y="4705059"/>
              <a:ext cx="1297027" cy="12988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b="1">
                  <a:gradFill>
                    <a:gsLst>
                      <a:gs pos="40075">
                        <a:srgbClr val="FFFFFF"/>
                      </a:gs>
                      <a:gs pos="30000">
                        <a:srgbClr val="FFFFFF"/>
                      </a:gs>
                    </a:gsLst>
                    <a:lin ang="5400000" scaled="0"/>
                  </a:gradFill>
                  <a:latin typeface="Segoe UI (Body)"/>
                </a:rPr>
                <a:t>Deployment</a:t>
              </a:r>
            </a:p>
          </p:txBody>
        </p:sp>
        <p:sp>
          <p:nvSpPr>
            <p:cNvPr id="17" name="Rectangle: Rounded Corners 16">
              <a:extLst>
                <a:ext uri="{FF2B5EF4-FFF2-40B4-BE49-F238E27FC236}">
                  <a16:creationId xmlns:a16="http://schemas.microsoft.com/office/drawing/2014/main" id="{D28844B4-20ED-42A3-A4FF-D62E1259DCD5}"/>
                </a:ext>
              </a:extLst>
            </p:cNvPr>
            <p:cNvSpPr/>
            <p:nvPr/>
          </p:nvSpPr>
          <p:spPr bwMode="auto">
            <a:xfrm>
              <a:off x="8324287" y="2522938"/>
              <a:ext cx="994980" cy="544869"/>
            </a:xfrm>
            <a:prstGeom prst="roundRect">
              <a:avLst/>
            </a:prstGeom>
            <a:solidFill>
              <a:schemeClr val="accent5">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a:solidFill>
                    <a:schemeClr val="tx1"/>
                  </a:solidFill>
                  <a:latin typeface="Segoe UI (Body)"/>
                </a:rPr>
                <a:t>Data Source</a:t>
              </a:r>
            </a:p>
          </p:txBody>
        </p:sp>
        <p:sp>
          <p:nvSpPr>
            <p:cNvPr id="19" name="Rectangle: Rounded Corners 18">
              <a:extLst>
                <a:ext uri="{FF2B5EF4-FFF2-40B4-BE49-F238E27FC236}">
                  <a16:creationId xmlns:a16="http://schemas.microsoft.com/office/drawing/2014/main" id="{14A2FC42-77E2-46FF-A58D-F6393D4147C1}"/>
                </a:ext>
              </a:extLst>
            </p:cNvPr>
            <p:cNvSpPr/>
            <p:nvPr/>
          </p:nvSpPr>
          <p:spPr bwMode="auto">
            <a:xfrm>
              <a:off x="8324287" y="3172782"/>
              <a:ext cx="994980" cy="544869"/>
            </a:xfrm>
            <a:prstGeom prst="roundRect">
              <a:avLst/>
            </a:prstGeom>
            <a:solidFill>
              <a:schemeClr val="accent5">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a:solidFill>
                    <a:schemeClr val="tx1"/>
                  </a:solidFill>
                  <a:latin typeface="Segoe UI (Body)"/>
                </a:rPr>
                <a:t>Pipeline</a:t>
              </a:r>
            </a:p>
          </p:txBody>
        </p:sp>
        <p:sp>
          <p:nvSpPr>
            <p:cNvPr id="21" name="Rectangle: Rounded Corners 20">
              <a:extLst>
                <a:ext uri="{FF2B5EF4-FFF2-40B4-BE49-F238E27FC236}">
                  <a16:creationId xmlns:a16="http://schemas.microsoft.com/office/drawing/2014/main" id="{3AA57F32-9F5A-444B-AE7E-5BA4E3E295FE}"/>
                </a:ext>
              </a:extLst>
            </p:cNvPr>
            <p:cNvSpPr/>
            <p:nvPr/>
          </p:nvSpPr>
          <p:spPr bwMode="auto">
            <a:xfrm>
              <a:off x="8324287" y="3822628"/>
              <a:ext cx="994980" cy="544869"/>
            </a:xfrm>
            <a:prstGeom prst="roundRect">
              <a:avLst/>
            </a:prstGeom>
            <a:solidFill>
              <a:schemeClr val="accent5">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a:solidFill>
                    <a:schemeClr val="tx1"/>
                  </a:solidFill>
                  <a:latin typeface="Segoe UI (Body)"/>
                </a:rPr>
                <a:t>Environment</a:t>
              </a:r>
            </a:p>
          </p:txBody>
        </p:sp>
        <p:sp>
          <p:nvSpPr>
            <p:cNvPr id="23" name="Rectangle: Rounded Corners 22">
              <a:extLst>
                <a:ext uri="{FF2B5EF4-FFF2-40B4-BE49-F238E27FC236}">
                  <a16:creationId xmlns:a16="http://schemas.microsoft.com/office/drawing/2014/main" id="{33A55EE3-A3F0-4DEA-958F-C3AED4D64133}"/>
                </a:ext>
              </a:extLst>
            </p:cNvPr>
            <p:cNvSpPr/>
            <p:nvPr/>
          </p:nvSpPr>
          <p:spPr bwMode="auto">
            <a:xfrm>
              <a:off x="8325719" y="4472030"/>
              <a:ext cx="994980" cy="544869"/>
            </a:xfrm>
            <a:prstGeom prst="roundRect">
              <a:avLst/>
            </a:prstGeom>
            <a:solidFill>
              <a:schemeClr val="accent5">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a:solidFill>
                    <a:schemeClr val="tx1"/>
                  </a:solidFill>
                  <a:latin typeface="Segoe UI (Body)"/>
                </a:rPr>
                <a:t>Wrangling Exploration &amp; Cleaning</a:t>
              </a:r>
            </a:p>
          </p:txBody>
        </p:sp>
        <p:sp>
          <p:nvSpPr>
            <p:cNvPr id="25" name="Rectangle: Rounded Corners 24">
              <a:extLst>
                <a:ext uri="{FF2B5EF4-FFF2-40B4-BE49-F238E27FC236}">
                  <a16:creationId xmlns:a16="http://schemas.microsoft.com/office/drawing/2014/main" id="{C78FE6B0-0E63-4ADC-A261-A7070959FFCF}"/>
                </a:ext>
              </a:extLst>
            </p:cNvPr>
            <p:cNvSpPr/>
            <p:nvPr/>
          </p:nvSpPr>
          <p:spPr bwMode="auto">
            <a:xfrm>
              <a:off x="2891107" y="2800713"/>
              <a:ext cx="994980" cy="544869"/>
            </a:xfrm>
            <a:prstGeom prst="roundRect">
              <a:avLst/>
            </a:prstGeom>
            <a:solidFill>
              <a:schemeClr val="accent5">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a:solidFill>
                    <a:schemeClr val="tx1"/>
                  </a:solidFill>
                  <a:latin typeface="Segoe UI (Body)"/>
                </a:rPr>
                <a:t>Feature Engineering</a:t>
              </a:r>
            </a:p>
          </p:txBody>
        </p:sp>
        <p:sp>
          <p:nvSpPr>
            <p:cNvPr id="27" name="Rectangle: Rounded Corners 26">
              <a:extLst>
                <a:ext uri="{FF2B5EF4-FFF2-40B4-BE49-F238E27FC236}">
                  <a16:creationId xmlns:a16="http://schemas.microsoft.com/office/drawing/2014/main" id="{F608CEF6-D17E-40BF-88C9-5F786CA19451}"/>
                </a:ext>
              </a:extLst>
            </p:cNvPr>
            <p:cNvSpPr/>
            <p:nvPr/>
          </p:nvSpPr>
          <p:spPr bwMode="auto">
            <a:xfrm>
              <a:off x="2891107" y="3455591"/>
              <a:ext cx="994980" cy="544869"/>
            </a:xfrm>
            <a:prstGeom prst="roundRect">
              <a:avLst/>
            </a:prstGeom>
            <a:solidFill>
              <a:schemeClr val="accent5">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a:solidFill>
                    <a:schemeClr val="tx1"/>
                  </a:solidFill>
                  <a:latin typeface="Segoe UI (Body)"/>
                </a:rPr>
                <a:t>Model Training</a:t>
              </a:r>
            </a:p>
          </p:txBody>
        </p:sp>
        <p:sp>
          <p:nvSpPr>
            <p:cNvPr id="29" name="Rectangle: Rounded Corners 28">
              <a:extLst>
                <a:ext uri="{FF2B5EF4-FFF2-40B4-BE49-F238E27FC236}">
                  <a16:creationId xmlns:a16="http://schemas.microsoft.com/office/drawing/2014/main" id="{60A825D0-E8B2-4C65-AA94-9590D9B6C829}"/>
                </a:ext>
              </a:extLst>
            </p:cNvPr>
            <p:cNvSpPr/>
            <p:nvPr/>
          </p:nvSpPr>
          <p:spPr bwMode="auto">
            <a:xfrm>
              <a:off x="2891107" y="4110469"/>
              <a:ext cx="994980" cy="544869"/>
            </a:xfrm>
            <a:prstGeom prst="roundRect">
              <a:avLst/>
            </a:prstGeom>
            <a:solidFill>
              <a:schemeClr val="accent5">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a:solidFill>
                    <a:schemeClr val="tx1"/>
                  </a:solidFill>
                  <a:latin typeface="Segoe UI (Body)"/>
                </a:rPr>
                <a:t>Model Evaluation</a:t>
              </a:r>
            </a:p>
          </p:txBody>
        </p:sp>
        <p:sp>
          <p:nvSpPr>
            <p:cNvPr id="31" name="Oval 30">
              <a:extLst>
                <a:ext uri="{FF2B5EF4-FFF2-40B4-BE49-F238E27FC236}">
                  <a16:creationId xmlns:a16="http://schemas.microsoft.com/office/drawing/2014/main" id="{06BA5836-DA79-4E99-8035-DFD8D2E729B5}"/>
                </a:ext>
              </a:extLst>
            </p:cNvPr>
            <p:cNvSpPr/>
            <p:nvPr/>
          </p:nvSpPr>
          <p:spPr bwMode="auto">
            <a:xfrm>
              <a:off x="8265210" y="5143782"/>
              <a:ext cx="657399" cy="654436"/>
            </a:xfrm>
            <a:prstGeom prst="ellipse">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b="1">
                  <a:gradFill>
                    <a:gsLst>
                      <a:gs pos="40075">
                        <a:srgbClr val="FFFFFF"/>
                      </a:gs>
                      <a:gs pos="30000">
                        <a:srgbClr val="FFFFFF"/>
                      </a:gs>
                    </a:gsLst>
                    <a:lin ang="5400000" scaled="0"/>
                  </a:gradFill>
                  <a:latin typeface="Segoe UI (Body)"/>
                </a:rPr>
                <a:t>End</a:t>
              </a:r>
            </a:p>
          </p:txBody>
        </p:sp>
        <p:sp>
          <p:nvSpPr>
            <p:cNvPr id="33" name="Rectangle: Rounded Corners 32">
              <a:extLst>
                <a:ext uri="{FF2B5EF4-FFF2-40B4-BE49-F238E27FC236}">
                  <a16:creationId xmlns:a16="http://schemas.microsoft.com/office/drawing/2014/main" id="{0F1C2BA3-0F9D-43FA-BD5C-BA609382C4BB}"/>
                </a:ext>
              </a:extLst>
            </p:cNvPr>
            <p:cNvSpPr/>
            <p:nvPr/>
          </p:nvSpPr>
          <p:spPr bwMode="auto">
            <a:xfrm>
              <a:off x="5618922" y="6132197"/>
              <a:ext cx="994980" cy="544869"/>
            </a:xfrm>
            <a:prstGeom prst="roundRect">
              <a:avLst/>
            </a:prstGeom>
            <a:solidFill>
              <a:schemeClr val="accent5">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a:solidFill>
                    <a:schemeClr val="tx1"/>
                  </a:solidFill>
                  <a:latin typeface="Segoe UI (Body)"/>
                </a:rPr>
                <a:t>Scoring, </a:t>
              </a:r>
            </a:p>
            <a:p>
              <a:pPr algn="ctr" defTabSz="932472" fontAlgn="base">
                <a:spcBef>
                  <a:spcPct val="0"/>
                </a:spcBef>
                <a:spcAft>
                  <a:spcPct val="0"/>
                </a:spcAft>
              </a:pPr>
              <a:r>
                <a:rPr lang="en-US" sz="1000">
                  <a:solidFill>
                    <a:schemeClr val="tx1"/>
                  </a:solidFill>
                  <a:latin typeface="Segoe UI (Body)"/>
                </a:rPr>
                <a:t>Performance monitoring</a:t>
              </a:r>
            </a:p>
          </p:txBody>
        </p:sp>
        <p:sp>
          <p:nvSpPr>
            <p:cNvPr id="35" name="Arrow: Up-Down 34">
              <a:extLst>
                <a:ext uri="{FF2B5EF4-FFF2-40B4-BE49-F238E27FC236}">
                  <a16:creationId xmlns:a16="http://schemas.microsoft.com/office/drawing/2014/main" id="{7059C497-353D-4E1F-920B-5CA1617C1AE4}"/>
                </a:ext>
              </a:extLst>
            </p:cNvPr>
            <p:cNvSpPr/>
            <p:nvPr/>
          </p:nvSpPr>
          <p:spPr bwMode="auto">
            <a:xfrm rot="18867559">
              <a:off x="6825899" y="2319059"/>
              <a:ext cx="243546" cy="835072"/>
            </a:xfrm>
            <a:prstGeom prst="upDown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000" b="1">
                <a:gradFill>
                  <a:gsLst>
                    <a:gs pos="40075">
                      <a:srgbClr val="FFFFFF"/>
                    </a:gs>
                    <a:gs pos="30000">
                      <a:srgbClr val="FFFFFF"/>
                    </a:gs>
                  </a:gsLst>
                  <a:lin ang="5400000" scaled="0"/>
                </a:gradFill>
                <a:latin typeface="Segoe UI (Body)"/>
              </a:endParaRPr>
            </a:p>
          </p:txBody>
        </p:sp>
        <p:sp>
          <p:nvSpPr>
            <p:cNvPr id="37" name="Arrow: Up-Down 36">
              <a:extLst>
                <a:ext uri="{FF2B5EF4-FFF2-40B4-BE49-F238E27FC236}">
                  <a16:creationId xmlns:a16="http://schemas.microsoft.com/office/drawing/2014/main" id="{E1CC233F-1DF8-410B-838E-81B9DC8851FF}"/>
                </a:ext>
              </a:extLst>
            </p:cNvPr>
            <p:cNvSpPr/>
            <p:nvPr/>
          </p:nvSpPr>
          <p:spPr bwMode="auto">
            <a:xfrm rot="18867559">
              <a:off x="5086066" y="4285201"/>
              <a:ext cx="243546" cy="835072"/>
            </a:xfrm>
            <a:prstGeom prst="upDown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000" b="1">
                <a:gradFill>
                  <a:gsLst>
                    <a:gs pos="40075">
                      <a:srgbClr val="FFFFFF"/>
                    </a:gs>
                    <a:gs pos="30000">
                      <a:srgbClr val="FFFFFF"/>
                    </a:gs>
                  </a:gsLst>
                  <a:lin ang="5400000" scaled="0"/>
                </a:gradFill>
                <a:latin typeface="Segoe UI (Body)"/>
              </a:endParaRPr>
            </a:p>
          </p:txBody>
        </p:sp>
        <p:sp>
          <p:nvSpPr>
            <p:cNvPr id="39" name="Arrow: Up-Down 38">
              <a:extLst>
                <a:ext uri="{FF2B5EF4-FFF2-40B4-BE49-F238E27FC236}">
                  <a16:creationId xmlns:a16="http://schemas.microsoft.com/office/drawing/2014/main" id="{DC2B2801-9104-4219-BD42-7F2E43A54B66}"/>
                </a:ext>
              </a:extLst>
            </p:cNvPr>
            <p:cNvSpPr/>
            <p:nvPr/>
          </p:nvSpPr>
          <p:spPr bwMode="auto">
            <a:xfrm rot="13371420">
              <a:off x="5192703" y="2337730"/>
              <a:ext cx="243546" cy="835072"/>
            </a:xfrm>
            <a:prstGeom prst="upDown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000" b="1">
                <a:gradFill>
                  <a:gsLst>
                    <a:gs pos="40075">
                      <a:srgbClr val="FFFFFF"/>
                    </a:gs>
                    <a:gs pos="30000">
                      <a:srgbClr val="FFFFFF"/>
                    </a:gs>
                  </a:gsLst>
                  <a:lin ang="5400000" scaled="0"/>
                </a:gradFill>
                <a:latin typeface="Segoe UI (Body)"/>
              </a:endParaRPr>
            </a:p>
          </p:txBody>
        </p:sp>
        <p:sp>
          <p:nvSpPr>
            <p:cNvPr id="41" name="Arrow: Up-Down 40">
              <a:extLst>
                <a:ext uri="{FF2B5EF4-FFF2-40B4-BE49-F238E27FC236}">
                  <a16:creationId xmlns:a16="http://schemas.microsoft.com/office/drawing/2014/main" id="{32C96053-28D3-4A4A-A273-B17D5D1ACFCE}"/>
                </a:ext>
              </a:extLst>
            </p:cNvPr>
            <p:cNvSpPr/>
            <p:nvPr/>
          </p:nvSpPr>
          <p:spPr bwMode="auto">
            <a:xfrm rot="13371420">
              <a:off x="6835943" y="4275657"/>
              <a:ext cx="243546" cy="835072"/>
            </a:xfrm>
            <a:prstGeom prst="upDown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000" b="1">
                <a:gradFill>
                  <a:gsLst>
                    <a:gs pos="40075">
                      <a:srgbClr val="FFFFFF"/>
                    </a:gs>
                    <a:gs pos="30000">
                      <a:srgbClr val="FFFFFF"/>
                    </a:gs>
                  </a:gsLst>
                  <a:lin ang="5400000" scaled="0"/>
                </a:gradFill>
                <a:latin typeface="Segoe UI (Body)"/>
              </a:endParaRPr>
            </a:p>
          </p:txBody>
        </p:sp>
        <p:sp>
          <p:nvSpPr>
            <p:cNvPr id="43" name="Arrow: Up-Down 42">
              <a:extLst>
                <a:ext uri="{FF2B5EF4-FFF2-40B4-BE49-F238E27FC236}">
                  <a16:creationId xmlns:a16="http://schemas.microsoft.com/office/drawing/2014/main" id="{8099FF74-3911-48B8-B44D-D79A8B6A33CF}"/>
                </a:ext>
              </a:extLst>
            </p:cNvPr>
            <p:cNvSpPr/>
            <p:nvPr/>
          </p:nvSpPr>
          <p:spPr bwMode="auto">
            <a:xfrm rot="16200000">
              <a:off x="5983502" y="3385304"/>
              <a:ext cx="243546" cy="835072"/>
            </a:xfrm>
            <a:prstGeom prst="upDown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000" b="1">
                <a:gradFill>
                  <a:gsLst>
                    <a:gs pos="40075">
                      <a:srgbClr val="FFFFFF"/>
                    </a:gs>
                    <a:gs pos="30000">
                      <a:srgbClr val="FFFFFF"/>
                    </a:gs>
                  </a:gsLst>
                  <a:lin ang="5400000" scaled="0"/>
                </a:gradFill>
                <a:latin typeface="Segoe UI (Body)"/>
              </a:endParaRPr>
            </a:p>
          </p:txBody>
        </p:sp>
        <p:sp>
          <p:nvSpPr>
            <p:cNvPr id="45" name="Arrow: Right 44">
              <a:extLst>
                <a:ext uri="{FF2B5EF4-FFF2-40B4-BE49-F238E27FC236}">
                  <a16:creationId xmlns:a16="http://schemas.microsoft.com/office/drawing/2014/main" id="{F0E437C0-90D5-4AD0-8907-3C857476C2B2}"/>
                </a:ext>
              </a:extLst>
            </p:cNvPr>
            <p:cNvSpPr/>
            <p:nvPr/>
          </p:nvSpPr>
          <p:spPr bwMode="auto">
            <a:xfrm>
              <a:off x="4764885" y="1684761"/>
              <a:ext cx="648000" cy="360000"/>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000" b="1">
                <a:gradFill>
                  <a:gsLst>
                    <a:gs pos="40075">
                      <a:srgbClr val="FFFFFF"/>
                    </a:gs>
                    <a:gs pos="30000">
                      <a:srgbClr val="FFFFFF"/>
                    </a:gs>
                  </a:gsLst>
                  <a:lin ang="5400000" scaled="0"/>
                </a:gradFill>
                <a:latin typeface="Segoe UI (Body)"/>
              </a:endParaRPr>
            </a:p>
          </p:txBody>
        </p:sp>
        <p:sp>
          <p:nvSpPr>
            <p:cNvPr id="47" name="Arrow: Right 46">
              <a:extLst>
                <a:ext uri="{FF2B5EF4-FFF2-40B4-BE49-F238E27FC236}">
                  <a16:creationId xmlns:a16="http://schemas.microsoft.com/office/drawing/2014/main" id="{536FA994-2059-450F-BC2F-851AA1A1031C}"/>
                </a:ext>
              </a:extLst>
            </p:cNvPr>
            <p:cNvSpPr/>
            <p:nvPr/>
          </p:nvSpPr>
          <p:spPr bwMode="auto">
            <a:xfrm>
              <a:off x="6836330" y="5289108"/>
              <a:ext cx="1368000" cy="360000"/>
            </a:xfrm>
            <a:prstGeom prst="rightArrow">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000">
                  <a:solidFill>
                    <a:schemeClr val="accent6">
                      <a:lumMod val="25000"/>
                    </a:schemeClr>
                  </a:solidFill>
                  <a:latin typeface="Segoe UI (Body)"/>
                </a:rPr>
                <a:t>Acceptance</a:t>
              </a:r>
            </a:p>
          </p:txBody>
        </p:sp>
      </p:grpSp>
    </p:spTree>
    <p:extLst>
      <p:ext uri="{BB962C8B-B14F-4D97-AF65-F5344CB8AC3E}">
        <p14:creationId xmlns:p14="http://schemas.microsoft.com/office/powerpoint/2010/main" val="19623181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Activities to productionise ML</a:t>
            </a:r>
          </a:p>
        </p:txBody>
      </p:sp>
      <p:grpSp>
        <p:nvGrpSpPr>
          <p:cNvPr id="21" name="Group 20">
            <a:extLst>
              <a:ext uri="{FF2B5EF4-FFF2-40B4-BE49-F238E27FC236}">
                <a16:creationId xmlns:a16="http://schemas.microsoft.com/office/drawing/2014/main" id="{1054DB31-1E96-4020-B9BA-C82B3B94195D}"/>
              </a:ext>
            </a:extLst>
          </p:cNvPr>
          <p:cNvGrpSpPr/>
          <p:nvPr/>
        </p:nvGrpSpPr>
        <p:grpSpPr>
          <a:xfrm>
            <a:off x="580008" y="1836009"/>
            <a:ext cx="11026775" cy="2538224"/>
            <a:chOff x="578135" y="2184027"/>
            <a:chExt cx="11026775" cy="2538224"/>
          </a:xfrm>
        </p:grpSpPr>
        <p:sp>
          <p:nvSpPr>
            <p:cNvPr id="6" name="Text Placeholder 2">
              <a:extLst>
                <a:ext uri="{FF2B5EF4-FFF2-40B4-BE49-F238E27FC236}">
                  <a16:creationId xmlns:a16="http://schemas.microsoft.com/office/drawing/2014/main" id="{EC38E527-4564-4B81-BAB7-2285211E24EB}"/>
                </a:ext>
              </a:extLst>
            </p:cNvPr>
            <p:cNvSpPr txBox="1">
              <a:spLocks/>
            </p:cNvSpPr>
            <p:nvPr/>
          </p:nvSpPr>
          <p:spPr>
            <a:xfrm>
              <a:off x="578135" y="3429000"/>
              <a:ext cx="3475037" cy="553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a:solidFill>
                    <a:schemeClr val="accent5">
                      <a:lumMod val="75000"/>
                    </a:schemeClr>
                  </a:solidFill>
                </a:rPr>
                <a:t>Data Engineer</a:t>
              </a:r>
            </a:p>
          </p:txBody>
        </p:sp>
        <p:sp>
          <p:nvSpPr>
            <p:cNvPr id="7" name="Text Placeholder 4">
              <a:extLst>
                <a:ext uri="{FF2B5EF4-FFF2-40B4-BE49-F238E27FC236}">
                  <a16:creationId xmlns:a16="http://schemas.microsoft.com/office/drawing/2014/main" id="{C6FB2A81-D982-4CEA-B37C-3B49FB93A54A}"/>
                </a:ext>
              </a:extLst>
            </p:cNvPr>
            <p:cNvSpPr txBox="1">
              <a:spLocks/>
            </p:cNvSpPr>
            <p:nvPr/>
          </p:nvSpPr>
          <p:spPr>
            <a:xfrm>
              <a:off x="4354162" y="3429000"/>
              <a:ext cx="3475037" cy="553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a:solidFill>
                    <a:schemeClr val="accent1"/>
                  </a:solidFill>
                </a:rPr>
                <a:t>Data Scientist</a:t>
              </a:r>
            </a:p>
          </p:txBody>
        </p:sp>
        <p:sp>
          <p:nvSpPr>
            <p:cNvPr id="8" name="Text Placeholder 6">
              <a:extLst>
                <a:ext uri="{FF2B5EF4-FFF2-40B4-BE49-F238E27FC236}">
                  <a16:creationId xmlns:a16="http://schemas.microsoft.com/office/drawing/2014/main" id="{52239EEA-EF60-4D3C-BF1E-EF9D4ABF8267}"/>
                </a:ext>
              </a:extLst>
            </p:cNvPr>
            <p:cNvSpPr txBox="1">
              <a:spLocks/>
            </p:cNvSpPr>
            <p:nvPr/>
          </p:nvSpPr>
          <p:spPr>
            <a:xfrm>
              <a:off x="8129873" y="3429000"/>
              <a:ext cx="3475037" cy="5539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AU">
                  <a:solidFill>
                    <a:schemeClr val="accent4"/>
                  </a:solidFill>
                </a:rPr>
                <a:t>ML Engineer</a:t>
              </a:r>
            </a:p>
          </p:txBody>
        </p:sp>
        <p:sp>
          <p:nvSpPr>
            <p:cNvPr id="10" name="Text Placeholder 2">
              <a:extLst>
                <a:ext uri="{FF2B5EF4-FFF2-40B4-BE49-F238E27FC236}">
                  <a16:creationId xmlns:a16="http://schemas.microsoft.com/office/drawing/2014/main" id="{1A784571-3F1D-4B26-B3C3-4F5A7EA57FA0}"/>
                </a:ext>
              </a:extLst>
            </p:cNvPr>
            <p:cNvSpPr txBox="1">
              <a:spLocks/>
            </p:cNvSpPr>
            <p:nvPr/>
          </p:nvSpPr>
          <p:spPr>
            <a:xfrm>
              <a:off x="578135" y="4168254"/>
              <a:ext cx="3475037" cy="553997"/>
            </a:xfrm>
            <a:prstGeom prst="rect">
              <a:avLst/>
            </a:prstGeom>
          </p:spPr>
          <p:txBody>
            <a:bodyPr lIns="252000" rIns="2520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t>Data collection and analysis</a:t>
              </a:r>
            </a:p>
            <a:p>
              <a:pPr marL="285750" indent="-285750">
                <a:buFont typeface="Arial" panose="020B0604020202020204" pitchFamily="34" charset="0"/>
                <a:buChar char="•"/>
              </a:pPr>
              <a:r>
                <a:rPr lang="en-US" sz="1400"/>
                <a:t>Data normalizing and transformation</a:t>
              </a:r>
            </a:p>
            <a:p>
              <a:pPr marL="285750" indent="-285750">
                <a:buFont typeface="Arial" panose="020B0604020202020204" pitchFamily="34" charset="0"/>
                <a:buChar char="•"/>
              </a:pPr>
              <a:r>
                <a:rPr lang="en-US" sz="1400"/>
                <a:t>Stabilization of data pipelines</a:t>
              </a:r>
            </a:p>
          </p:txBody>
        </p:sp>
        <p:sp>
          <p:nvSpPr>
            <p:cNvPr id="12" name="Text Placeholder 4">
              <a:extLst>
                <a:ext uri="{FF2B5EF4-FFF2-40B4-BE49-F238E27FC236}">
                  <a16:creationId xmlns:a16="http://schemas.microsoft.com/office/drawing/2014/main" id="{929AB4B6-6D38-4141-B17F-164B318DA476}"/>
                </a:ext>
              </a:extLst>
            </p:cNvPr>
            <p:cNvSpPr txBox="1">
              <a:spLocks/>
            </p:cNvSpPr>
            <p:nvPr/>
          </p:nvSpPr>
          <p:spPr>
            <a:xfrm>
              <a:off x="4354162" y="4168254"/>
              <a:ext cx="3475037" cy="553997"/>
            </a:xfrm>
            <a:prstGeom prst="rect">
              <a:avLst/>
            </a:prstGeom>
          </p:spPr>
          <p:txBody>
            <a:bodyPr lIns="252000" rIns="2520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t>Migrate model development to shared workspaces</a:t>
              </a:r>
            </a:p>
            <a:p>
              <a:pPr marL="285750" indent="-285750">
                <a:buFont typeface="Arial" panose="020B0604020202020204" pitchFamily="34" charset="0"/>
                <a:buChar char="•"/>
              </a:pPr>
              <a:r>
                <a:rPr lang="en-US" sz="1400"/>
                <a:t>Track work (code / data / logs / metrics / models)</a:t>
              </a:r>
            </a:p>
            <a:p>
              <a:pPr marL="285750" indent="-285750">
                <a:buFont typeface="Arial" panose="020B0604020202020204" pitchFamily="34" charset="0"/>
                <a:buChar char="•"/>
              </a:pPr>
              <a:r>
                <a:rPr lang="en-US" sz="1400"/>
                <a:t>Create reproducible training pipelines</a:t>
              </a:r>
            </a:p>
            <a:p>
              <a:pPr marL="285750" indent="-285750">
                <a:buFont typeface="Arial" panose="020B0604020202020204" pitchFamily="34" charset="0"/>
                <a:buChar char="•"/>
              </a:pPr>
              <a:r>
                <a:rPr lang="en-US" sz="1400"/>
                <a:t>Package model for use by others:</a:t>
              </a:r>
            </a:p>
            <a:p>
              <a:pPr marL="742950" lvl="1" indent="-285750">
                <a:buFont typeface="Arial" panose="020B0604020202020204" pitchFamily="34" charset="0"/>
                <a:buChar char="•"/>
              </a:pPr>
              <a:r>
                <a:rPr lang="en-US" sz="1200">
                  <a:latin typeface="Segoe UI Semilight" panose="020B0402040204020203" pitchFamily="34" charset="0"/>
                  <a:cs typeface="Segoe UI Semilight" panose="020B0402040204020203" pitchFamily="34" charset="0"/>
                </a:rPr>
                <a:t>App Developer (call from app)</a:t>
              </a:r>
            </a:p>
            <a:p>
              <a:pPr marL="742950" lvl="1" indent="-285750">
                <a:buFont typeface="Arial" panose="020B0604020202020204" pitchFamily="34" charset="0"/>
                <a:buChar char="•"/>
              </a:pPr>
              <a:r>
                <a:rPr lang="en-US" sz="1200">
                  <a:latin typeface="Segoe UI Semilight" panose="020B0402040204020203" pitchFamily="34" charset="0"/>
                  <a:cs typeface="Segoe UI Semilight" panose="020B0402040204020203" pitchFamily="34" charset="0"/>
                </a:rPr>
                <a:t>Data Engineer (process data)</a:t>
              </a:r>
            </a:p>
            <a:p>
              <a:pPr marL="742950" lvl="1" indent="-285750">
                <a:buFont typeface="Arial" panose="020B0604020202020204" pitchFamily="34" charset="0"/>
                <a:buChar char="•"/>
              </a:pPr>
              <a:r>
                <a:rPr lang="en-US" sz="1200">
                  <a:latin typeface="Segoe UI Semilight" panose="020B0402040204020203" pitchFamily="34" charset="0"/>
                  <a:cs typeface="Segoe UI Semilight" panose="020B0402040204020203" pitchFamily="34" charset="0"/>
                </a:rPr>
                <a:t>Data Science (</a:t>
              </a:r>
              <a:r>
                <a:rPr lang="en-US" sz="1200" err="1">
                  <a:latin typeface="Segoe UI Semilight" panose="020B0402040204020203" pitchFamily="34" charset="0"/>
                  <a:cs typeface="Segoe UI Semilight" panose="020B0402040204020203" pitchFamily="34" charset="0"/>
                </a:rPr>
                <a:t>featurise</a:t>
              </a:r>
              <a:r>
                <a:rPr lang="en-US" sz="1200">
                  <a:latin typeface="Segoe UI Semilight" panose="020B0402040204020203" pitchFamily="34" charset="0"/>
                  <a:cs typeface="Segoe UI Semilight" panose="020B0402040204020203" pitchFamily="34" charset="0"/>
                </a:rPr>
                <a:t> data / transfer learning)</a:t>
              </a:r>
            </a:p>
            <a:p>
              <a:pPr marL="285750" lvl="1" indent="-285750">
                <a:buFont typeface="Arial" panose="020B0604020202020204" pitchFamily="34" charset="0"/>
                <a:buChar char="•"/>
              </a:pPr>
              <a:endParaRPr lang="en-US" sz="1400">
                <a:latin typeface="Segoe UI Semilight" panose="020B0402040204020203" pitchFamily="34" charset="0"/>
                <a:cs typeface="Segoe UI Semilight" panose="020B0402040204020203" pitchFamily="34" charset="0"/>
              </a:endParaRPr>
            </a:p>
          </p:txBody>
        </p:sp>
        <p:sp>
          <p:nvSpPr>
            <p:cNvPr id="14" name="Text Placeholder 6">
              <a:extLst>
                <a:ext uri="{FF2B5EF4-FFF2-40B4-BE49-F238E27FC236}">
                  <a16:creationId xmlns:a16="http://schemas.microsoft.com/office/drawing/2014/main" id="{DAFD53F3-10B9-463E-8A94-94398A0183F2}"/>
                </a:ext>
              </a:extLst>
            </p:cNvPr>
            <p:cNvSpPr txBox="1">
              <a:spLocks/>
            </p:cNvSpPr>
            <p:nvPr/>
          </p:nvSpPr>
          <p:spPr>
            <a:xfrm>
              <a:off x="8129873" y="4168254"/>
              <a:ext cx="3475037" cy="553997"/>
            </a:xfrm>
            <a:prstGeom prst="rect">
              <a:avLst/>
            </a:prstGeom>
          </p:spPr>
          <p:txBody>
            <a:bodyPr lIns="252000" rIns="25200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400"/>
                <a:t>Analyze metrics to determine model freshness &amp; correctness</a:t>
              </a:r>
            </a:p>
            <a:p>
              <a:pPr marL="742950" lvl="1" indent="-285750">
                <a:buFont typeface="Arial" panose="020B0604020202020204" pitchFamily="34" charset="0"/>
                <a:buChar char="•"/>
              </a:pPr>
              <a:r>
                <a:rPr lang="en-US" sz="1200">
                  <a:latin typeface="Segoe UI Semilight" panose="020B0402040204020203" pitchFamily="34" charset="0"/>
                  <a:cs typeface="Segoe UI Semilight" panose="020B0402040204020203" pitchFamily="34" charset="0"/>
                </a:rPr>
                <a:t>Difference in training vs. scoring dataset</a:t>
              </a:r>
            </a:p>
            <a:p>
              <a:pPr marL="742950" lvl="1" indent="-285750">
                <a:buFont typeface="Arial" panose="020B0604020202020204" pitchFamily="34" charset="0"/>
                <a:buChar char="•"/>
              </a:pPr>
              <a:r>
                <a:rPr lang="en-US" sz="1200">
                  <a:latin typeface="Segoe UI Semilight" panose="020B0402040204020203" pitchFamily="34" charset="0"/>
                  <a:cs typeface="Segoe UI Semilight" panose="020B0402040204020203" pitchFamily="34" charset="0"/>
                </a:rPr>
                <a:t>Drift in data over time</a:t>
              </a:r>
            </a:p>
            <a:p>
              <a:pPr marL="742950" lvl="1" indent="-285750">
                <a:buFont typeface="Arial" panose="020B0604020202020204" pitchFamily="34" charset="0"/>
                <a:buChar char="•"/>
              </a:pPr>
              <a:r>
                <a:rPr lang="en-US" sz="1200">
                  <a:latin typeface="Segoe UI Semilight" panose="020B0402040204020203" pitchFamily="34" charset="0"/>
                  <a:cs typeface="Segoe UI Semilight" panose="020B0402040204020203" pitchFamily="34" charset="0"/>
                </a:rPr>
                <a:t>Quality of predictions</a:t>
              </a:r>
            </a:p>
            <a:p>
              <a:pPr marL="285750" indent="-285750">
                <a:buFont typeface="Arial" panose="020B0604020202020204" pitchFamily="34" charset="0"/>
                <a:buChar char="•"/>
              </a:pPr>
              <a:r>
                <a:rPr lang="en-US" sz="1400"/>
                <a:t>Determine model usage &amp; associated business value</a:t>
              </a:r>
            </a:p>
            <a:p>
              <a:pPr marL="285750" indent="-285750">
                <a:buFont typeface="Arial" panose="020B0604020202020204" pitchFamily="34" charset="0"/>
                <a:buChar char="•"/>
              </a:pPr>
              <a:r>
                <a:rPr lang="en-US" sz="1400"/>
                <a:t>Determine if model needs retraining</a:t>
              </a:r>
            </a:p>
            <a:p>
              <a:pPr marL="285750" indent="-285750">
                <a:buFont typeface="Arial" panose="020B0604020202020204" pitchFamily="34" charset="0"/>
                <a:buChar char="•"/>
              </a:pPr>
              <a:r>
                <a:rPr lang="en-US" sz="1400"/>
                <a:t>Automate the E2E ML lifecycle</a:t>
              </a:r>
            </a:p>
          </p:txBody>
        </p:sp>
        <p:pic>
          <p:nvPicPr>
            <p:cNvPr id="16" name="Picture 6" descr="User">
              <a:extLst>
                <a:ext uri="{FF2B5EF4-FFF2-40B4-BE49-F238E27FC236}">
                  <a16:creationId xmlns:a16="http://schemas.microsoft.com/office/drawing/2014/main" id="{FFBBF560-4A68-43F1-A959-DCBAB0E1FE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86133" y="2184027"/>
              <a:ext cx="1059716" cy="1059716"/>
            </a:xfrm>
            <a:prstGeom prst="rect">
              <a:avLst/>
            </a:prstGeom>
            <a:noFill/>
            <a:ln>
              <a:noFill/>
            </a:ln>
            <a:effectLst/>
          </p:spPr>
        </p:pic>
        <p:pic>
          <p:nvPicPr>
            <p:cNvPr id="18" name="Picture 6" descr="User">
              <a:extLst>
                <a:ext uri="{FF2B5EF4-FFF2-40B4-BE49-F238E27FC236}">
                  <a16:creationId xmlns:a16="http://schemas.microsoft.com/office/drawing/2014/main" id="{31125E97-FA9A-42A2-9666-F15DA8AF09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561822" y="2184027"/>
              <a:ext cx="1059716" cy="1059716"/>
            </a:xfrm>
            <a:prstGeom prst="rect">
              <a:avLst/>
            </a:prstGeom>
            <a:noFill/>
            <a:ln>
              <a:noFill/>
            </a:ln>
            <a:effectLst/>
          </p:spPr>
        </p:pic>
        <p:pic>
          <p:nvPicPr>
            <p:cNvPr id="20" name="Picture 6" descr="User">
              <a:extLst>
                <a:ext uri="{FF2B5EF4-FFF2-40B4-BE49-F238E27FC236}">
                  <a16:creationId xmlns:a16="http://schemas.microsoft.com/office/drawing/2014/main" id="{B374F388-6782-4BCB-B9F1-D0037FB627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9337511" y="2184027"/>
              <a:ext cx="1059716" cy="1059716"/>
            </a:xfrm>
            <a:prstGeom prst="rect">
              <a:avLst/>
            </a:prstGeom>
            <a:noFill/>
            <a:ln>
              <a:noFill/>
            </a:ln>
            <a:effectLst/>
          </p:spPr>
        </p:pic>
      </p:grpSp>
    </p:spTree>
    <p:extLst>
      <p:ext uri="{BB962C8B-B14F-4D97-AF65-F5344CB8AC3E}">
        <p14:creationId xmlns:p14="http://schemas.microsoft.com/office/powerpoint/2010/main" val="17830597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err="1"/>
              <a:t>MLOps</a:t>
            </a:r>
            <a:r>
              <a:rPr lang="en-AU"/>
              <a:t> maturity model</a:t>
            </a:r>
          </a:p>
        </p:txBody>
      </p:sp>
      <p:graphicFrame>
        <p:nvGraphicFramePr>
          <p:cNvPr id="7" name="Table 6">
            <a:extLst>
              <a:ext uri="{FF2B5EF4-FFF2-40B4-BE49-F238E27FC236}">
                <a16:creationId xmlns:a16="http://schemas.microsoft.com/office/drawing/2014/main" id="{B5747E38-3BA1-4E0D-AE4A-0C48A22F6855}"/>
              </a:ext>
            </a:extLst>
          </p:cNvPr>
          <p:cNvGraphicFramePr>
            <a:graphicFrameLocks noGrp="1"/>
          </p:cNvGraphicFramePr>
          <p:nvPr>
            <p:extLst>
              <p:ext uri="{D42A27DB-BD31-4B8C-83A1-F6EECF244321}">
                <p14:modId xmlns:p14="http://schemas.microsoft.com/office/powerpoint/2010/main" val="3245236097"/>
              </p:ext>
            </p:extLst>
          </p:nvPr>
        </p:nvGraphicFramePr>
        <p:xfrm>
          <a:off x="586390" y="1434370"/>
          <a:ext cx="11018520" cy="4848452"/>
        </p:xfrm>
        <a:graphic>
          <a:graphicData uri="http://schemas.openxmlformats.org/drawingml/2006/table">
            <a:tbl>
              <a:tblPr firstRow="1" firstCol="1" bandRow="1">
                <a:tableStyleId>{3B4B98B0-60AC-42C2-AFA5-B58CD77FA1E5}</a:tableStyleId>
              </a:tblPr>
              <a:tblGrid>
                <a:gridCol w="2996147">
                  <a:extLst>
                    <a:ext uri="{9D8B030D-6E8A-4147-A177-3AD203B41FA5}">
                      <a16:colId xmlns:a16="http://schemas.microsoft.com/office/drawing/2014/main" val="1399412535"/>
                    </a:ext>
                  </a:extLst>
                </a:gridCol>
                <a:gridCol w="8022373">
                  <a:extLst>
                    <a:ext uri="{9D8B030D-6E8A-4147-A177-3AD203B41FA5}">
                      <a16:colId xmlns:a16="http://schemas.microsoft.com/office/drawing/2014/main" val="2622176335"/>
                    </a:ext>
                  </a:extLst>
                </a:gridCol>
              </a:tblGrid>
              <a:tr h="809828">
                <a:tc>
                  <a:txBody>
                    <a:bodyPr/>
                    <a:lstStyle/>
                    <a:p>
                      <a:pPr>
                        <a:lnSpc>
                          <a:spcPct val="100000"/>
                        </a:lnSpc>
                        <a:spcAft>
                          <a:spcPts val="800"/>
                        </a:spcAft>
                      </a:pPr>
                      <a:r>
                        <a:rPr lang="en-US" sz="1400" b="1">
                          <a:effectLst/>
                          <a:latin typeface="Segoe UI Semilight" panose="020B0402040204020203" pitchFamily="34" charset="0"/>
                          <a:cs typeface="Segoe UI Semilight" panose="020B0402040204020203" pitchFamily="34" charset="0"/>
                        </a:rPr>
                        <a:t>Level 0 – </a:t>
                      </a:r>
                    </a:p>
                    <a:p>
                      <a:pPr>
                        <a:lnSpc>
                          <a:spcPct val="100000"/>
                        </a:lnSpc>
                        <a:spcAft>
                          <a:spcPts val="800"/>
                        </a:spcAft>
                      </a:pPr>
                      <a:r>
                        <a:rPr lang="en-US" sz="1400" b="1">
                          <a:effectLst/>
                          <a:latin typeface="Segoe UI Semilight" panose="020B0402040204020203" pitchFamily="34" charset="0"/>
                          <a:cs typeface="Segoe UI Semilight" panose="020B0402040204020203" pitchFamily="34" charset="0"/>
                        </a:rPr>
                        <a:t>No Ops</a:t>
                      </a:r>
                      <a:endParaRPr lang="en-AU" sz="1400" b="1">
                        <a:effectLst/>
                        <a:latin typeface="Segoe UI Semilight" panose="020B0402040204020203" pitchFamily="34" charset="0"/>
                        <a:ea typeface="Calibri" panose="020F0502020204030204" pitchFamily="34" charset="0"/>
                        <a:cs typeface="Segoe UI Semilight" panose="020B0402040204020203" pitchFamily="34" charset="0"/>
                      </a:endParaRPr>
                    </a:p>
                  </a:txBody>
                  <a:tcPr>
                    <a:lnB w="12700" cap="flat" cmpd="sng" algn="ctr">
                      <a:solidFill>
                        <a:schemeClr val="accent1"/>
                      </a:solidFill>
                      <a:prstDash val="solid"/>
                      <a:round/>
                      <a:headEnd type="none" w="med" len="med"/>
                      <a:tailEnd type="none" w="med" len="med"/>
                    </a:lnB>
                    <a:noFill/>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1400" b="0">
                          <a:effectLst/>
                          <a:latin typeface="Segoe UI Semilight" panose="020B0402040204020203" pitchFamily="34" charset="0"/>
                          <a:cs typeface="Segoe UI Semilight" panose="020B0402040204020203" pitchFamily="34" charset="0"/>
                        </a:rPr>
                        <a:t>Siloed data scientists, data engineers and software which are not in regular communication</a:t>
                      </a:r>
                      <a:endParaRPr lang="en-AU" sz="1400" b="0">
                        <a:effectLst/>
                        <a:latin typeface="Segoe UI Semilight" panose="020B0402040204020203" pitchFamily="34" charset="0"/>
                        <a:cs typeface="Segoe UI Semilight" panose="020B0402040204020203" pitchFamily="34" charset="0"/>
                      </a:endParaRPr>
                    </a:p>
                    <a:p>
                      <a:pPr marL="171450" lvl="0" indent="-171450">
                        <a:lnSpc>
                          <a:spcPct val="100000"/>
                        </a:lnSpc>
                        <a:spcAft>
                          <a:spcPts val="800"/>
                        </a:spcAft>
                        <a:buSzPct val="100000"/>
                        <a:buFont typeface="Arial" panose="020B0604020202020204" pitchFamily="34" charset="0"/>
                        <a:buChar char="•"/>
                        <a:tabLst>
                          <a:tab pos="228600" algn="l"/>
                        </a:tabLst>
                      </a:pPr>
                      <a:r>
                        <a:rPr lang="en-AU" sz="1400" b="0">
                          <a:effectLst/>
                          <a:latin typeface="Segoe UI Semilight" panose="020B0402040204020203" pitchFamily="34" charset="0"/>
                          <a:cs typeface="Segoe UI Semilight" panose="020B0402040204020203" pitchFamily="34" charset="0"/>
                        </a:rPr>
                        <a:t>No version control, experiment tracking or model management</a:t>
                      </a:r>
                    </a:p>
                    <a:p>
                      <a:pPr marL="171450" lvl="0" indent="-171450">
                        <a:lnSpc>
                          <a:spcPct val="100000"/>
                        </a:lnSpc>
                        <a:spcAft>
                          <a:spcPts val="800"/>
                        </a:spcAft>
                        <a:buSzPct val="100000"/>
                        <a:buFont typeface="Arial" panose="020B0604020202020204" pitchFamily="34" charset="0"/>
                        <a:buChar char="•"/>
                        <a:tabLst>
                          <a:tab pos="228600" algn="l"/>
                        </a:tabLst>
                      </a:pPr>
                      <a:r>
                        <a:rPr lang="en-AU" sz="1400" b="0">
                          <a:effectLst/>
                          <a:latin typeface="Segoe UI Semilight" panose="020B0402040204020203" pitchFamily="34" charset="0"/>
                          <a:cs typeface="Segoe UI Semilight" panose="020B0402040204020203" pitchFamily="34" charset="0"/>
                        </a:rPr>
                        <a:t>Manual release process with no automated testing</a:t>
                      </a:r>
                    </a:p>
                  </a:txBody>
                  <a:tcPr>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76261762"/>
                  </a:ext>
                </a:extLst>
              </a:tr>
              <a:tr h="810394">
                <a:tc>
                  <a:txBody>
                    <a:bodyPr/>
                    <a:lstStyle/>
                    <a:p>
                      <a:pPr>
                        <a:lnSpc>
                          <a:spcPct val="100000"/>
                        </a:lnSpc>
                        <a:spcAft>
                          <a:spcPts val="800"/>
                        </a:spcAft>
                      </a:pPr>
                      <a:r>
                        <a:rPr lang="en-US" sz="1400" b="1">
                          <a:effectLst/>
                          <a:latin typeface="Segoe UI Semilight" panose="020B0402040204020203" pitchFamily="34" charset="0"/>
                          <a:cs typeface="Segoe UI Semilight" panose="020B0402040204020203" pitchFamily="34" charset="0"/>
                        </a:rPr>
                        <a:t>Level 1 – </a:t>
                      </a:r>
                    </a:p>
                    <a:p>
                      <a:pPr>
                        <a:lnSpc>
                          <a:spcPct val="100000"/>
                        </a:lnSpc>
                        <a:spcAft>
                          <a:spcPts val="800"/>
                        </a:spcAft>
                      </a:pPr>
                      <a:r>
                        <a:rPr lang="en-US" sz="1400" b="1">
                          <a:effectLst/>
                          <a:latin typeface="Segoe UI Semilight" panose="020B0402040204020203" pitchFamily="34" charset="0"/>
                          <a:cs typeface="Segoe UI Semilight" panose="020B0402040204020203" pitchFamily="34" charset="0"/>
                        </a:rPr>
                        <a:t>Basic DevOps</a:t>
                      </a:r>
                      <a:endParaRPr lang="en-AU" sz="1400" b="1">
                        <a:effectLst/>
                        <a:latin typeface="Segoe UI Semilight" panose="020B0402040204020203" pitchFamily="34" charset="0"/>
                        <a:ea typeface="Calibri" panose="020F0502020204030204" pitchFamily="34" charset="0"/>
                        <a:cs typeface="Segoe UI Semilight" panose="020B0402040204020203" pitchFamily="34" charset="0"/>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AU" sz="1400" b="0">
                          <a:effectLst/>
                          <a:latin typeface="Segoe UI Semilight" panose="020B0402040204020203" pitchFamily="34" charset="0"/>
                          <a:cs typeface="Segoe UI Semilight" panose="020B0402040204020203" pitchFamily="34" charset="0"/>
                        </a:rPr>
                        <a:t>ML code is version controlled with automated builds and basic unit / integration tests</a:t>
                      </a:r>
                    </a:p>
                    <a:p>
                      <a:pPr marL="171450" indent="-171450" rtl="0">
                        <a:lnSpc>
                          <a:spcPct val="100000"/>
                        </a:lnSpc>
                        <a:spcAft>
                          <a:spcPts val="800"/>
                        </a:spcAft>
                        <a:buSzPct val="100000"/>
                        <a:buFont typeface="Arial" panose="020B0604020202020204" pitchFamily="34" charset="0"/>
                        <a:buChar char="•"/>
                        <a:tabLst>
                          <a:tab pos="228600" algn="l"/>
                        </a:tabLst>
                      </a:pPr>
                      <a:r>
                        <a:rPr lang="en-AU" sz="1400" b="0">
                          <a:effectLst/>
                          <a:latin typeface="Segoe UI Semilight" panose="020B0402040204020203" pitchFamily="34" charset="0"/>
                          <a:ea typeface="Calibri" panose="020F0502020204030204" pitchFamily="34" charset="0"/>
                          <a:cs typeface="Segoe UI Semilight" panose="020B0402040204020203" pitchFamily="34" charset="0"/>
                        </a:rPr>
                        <a:t>Data pipelines developed to automatically gather data</a:t>
                      </a:r>
                    </a:p>
                    <a:p>
                      <a:pPr marL="171450" indent="-171450" rtl="0">
                        <a:lnSpc>
                          <a:spcPct val="100000"/>
                        </a:lnSpc>
                        <a:spcAft>
                          <a:spcPts val="800"/>
                        </a:spcAft>
                        <a:buSzPct val="100000"/>
                        <a:buFont typeface="Arial" panose="020B0604020202020204" pitchFamily="34" charset="0"/>
                        <a:buChar char="•"/>
                        <a:tabLst>
                          <a:tab pos="228600" algn="l"/>
                        </a:tabLst>
                      </a:pPr>
                      <a:r>
                        <a:rPr lang="en-AU" sz="1400" b="0">
                          <a:effectLst/>
                          <a:latin typeface="Segoe UI Semilight" panose="020B0402040204020203" pitchFamily="34" charset="0"/>
                          <a:ea typeface="Calibri" panose="020F0502020204030204" pitchFamily="34" charset="0"/>
                          <a:cs typeface="Segoe UI Semilight" panose="020B0402040204020203" pitchFamily="34" charset="0"/>
                        </a:rPr>
                        <a:t>Manual model tracking and management</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065206176"/>
                  </a:ext>
                </a:extLst>
              </a:tr>
              <a:tr h="993004">
                <a:tc>
                  <a:txBody>
                    <a:bodyPr/>
                    <a:lstStyle/>
                    <a:p>
                      <a:pPr>
                        <a:lnSpc>
                          <a:spcPct val="100000"/>
                        </a:lnSpc>
                        <a:spcAft>
                          <a:spcPts val="800"/>
                        </a:spcAft>
                      </a:pPr>
                      <a:r>
                        <a:rPr lang="en-US" sz="1400" b="1">
                          <a:effectLst/>
                          <a:latin typeface="Segoe UI Semilight" panose="020B0402040204020203" pitchFamily="34" charset="0"/>
                          <a:cs typeface="Segoe UI Semilight" panose="020B0402040204020203" pitchFamily="34" charset="0"/>
                        </a:rPr>
                        <a:t>Level 2 – </a:t>
                      </a:r>
                    </a:p>
                    <a:p>
                      <a:pPr>
                        <a:lnSpc>
                          <a:spcPct val="100000"/>
                        </a:lnSpc>
                        <a:spcAft>
                          <a:spcPts val="800"/>
                        </a:spcAft>
                      </a:pPr>
                      <a:r>
                        <a:rPr lang="en-US" sz="1400" b="1">
                          <a:effectLst/>
                          <a:latin typeface="Segoe UI Semilight" panose="020B0402040204020203" pitchFamily="34" charset="0"/>
                          <a:cs typeface="Segoe UI Semilight" panose="020B0402040204020203" pitchFamily="34" charset="0"/>
                        </a:rPr>
                        <a:t>Automated Training</a:t>
                      </a:r>
                      <a:endParaRPr lang="en-AU" sz="1400" b="1">
                        <a:effectLst/>
                        <a:latin typeface="Segoe UI Semilight" panose="020B0402040204020203" pitchFamily="34" charset="0"/>
                        <a:ea typeface="Calibri" panose="020F0502020204030204" pitchFamily="34" charset="0"/>
                        <a:cs typeface="Segoe UI Semilight" panose="020B0402040204020203" pitchFamily="34" charset="0"/>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1400" b="0">
                          <a:effectLst/>
                          <a:latin typeface="Segoe UI Semilight" panose="020B0402040204020203" pitchFamily="34" charset="0"/>
                          <a:cs typeface="Segoe UI Semilight" panose="020B0402040204020203" pitchFamily="34" charset="0"/>
                        </a:rPr>
                        <a:t>Data scientists and data engineers working together to develop repeatable scripts / jobs</a:t>
                      </a:r>
                    </a:p>
                    <a:p>
                      <a:pPr marL="171450" lvl="0" indent="-171450" rtl="0">
                        <a:lnSpc>
                          <a:spcPct val="100000"/>
                        </a:lnSpc>
                        <a:spcAft>
                          <a:spcPts val="800"/>
                        </a:spcAft>
                        <a:buSzPct val="100000"/>
                        <a:buFont typeface="Arial" panose="020B0604020202020204" pitchFamily="34" charset="0"/>
                        <a:buChar char="•"/>
                        <a:tabLst>
                          <a:tab pos="228600" algn="l"/>
                        </a:tabLst>
                      </a:pPr>
                      <a:r>
                        <a:rPr lang="en-US" sz="1400" b="0">
                          <a:effectLst/>
                          <a:latin typeface="Segoe UI Semilight" panose="020B0402040204020203" pitchFamily="34" charset="0"/>
                          <a:ea typeface="Calibri" panose="020F0502020204030204" pitchFamily="34" charset="0"/>
                          <a:cs typeface="Segoe UI Semilight" panose="020B0402040204020203" pitchFamily="34" charset="0"/>
                        </a:rPr>
                        <a:t>Experiments are tracked and resulting models are versioned in model management system</a:t>
                      </a:r>
                    </a:p>
                    <a:p>
                      <a:pPr marL="171450" lvl="0" indent="-171450" rtl="0">
                        <a:lnSpc>
                          <a:spcPct val="100000"/>
                        </a:lnSpc>
                        <a:spcAft>
                          <a:spcPts val="800"/>
                        </a:spcAft>
                        <a:buSzPct val="100000"/>
                        <a:buFont typeface="Arial" panose="020B0604020202020204" pitchFamily="34" charset="0"/>
                        <a:buChar char="•"/>
                        <a:tabLst>
                          <a:tab pos="228600" algn="l"/>
                        </a:tabLst>
                      </a:pPr>
                      <a:r>
                        <a:rPr lang="en-US" sz="1400" b="0">
                          <a:effectLst/>
                          <a:latin typeface="Segoe UI Semilight" panose="020B0402040204020203" pitchFamily="34" charset="0"/>
                          <a:ea typeface="Calibri" panose="020F0502020204030204" pitchFamily="34" charset="0"/>
                          <a:cs typeface="Segoe UI Semilight" panose="020B0402040204020203" pitchFamily="34" charset="0"/>
                        </a:rPr>
                        <a:t>Automated model training with unit / integration tests</a:t>
                      </a:r>
                      <a:endParaRPr lang="en-AU" sz="1400" b="0">
                        <a:effectLst/>
                        <a:latin typeface="Segoe UI Semilight" panose="020B0402040204020203" pitchFamily="34" charset="0"/>
                        <a:ea typeface="Calibri" panose="020F0502020204030204" pitchFamily="34" charset="0"/>
                        <a:cs typeface="Segoe UI Semilight" panose="020B0402040204020203" pitchFamily="34" charset="0"/>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699913793"/>
                  </a:ext>
                </a:extLst>
              </a:tr>
              <a:tr h="993004">
                <a:tc>
                  <a:txBody>
                    <a:bodyPr/>
                    <a:lstStyle/>
                    <a:p>
                      <a:pPr>
                        <a:lnSpc>
                          <a:spcPct val="100000"/>
                        </a:lnSpc>
                        <a:spcAft>
                          <a:spcPts val="800"/>
                        </a:spcAft>
                      </a:pPr>
                      <a:r>
                        <a:rPr lang="en-US" sz="1400" b="1">
                          <a:effectLst/>
                          <a:latin typeface="Segoe UI Semilight" panose="020B0402040204020203" pitchFamily="34" charset="0"/>
                          <a:cs typeface="Segoe UI Semilight" panose="020B0402040204020203" pitchFamily="34" charset="0"/>
                        </a:rPr>
                        <a:t>Level 3 – </a:t>
                      </a:r>
                    </a:p>
                    <a:p>
                      <a:pPr>
                        <a:lnSpc>
                          <a:spcPct val="100000"/>
                        </a:lnSpc>
                        <a:spcAft>
                          <a:spcPts val="800"/>
                        </a:spcAft>
                      </a:pPr>
                      <a:r>
                        <a:rPr lang="en-US" sz="1400" b="1">
                          <a:effectLst/>
                          <a:latin typeface="Segoe UI Semilight" panose="020B0402040204020203" pitchFamily="34" charset="0"/>
                          <a:cs typeface="Segoe UI Semilight" panose="020B0402040204020203" pitchFamily="34" charset="0"/>
                        </a:rPr>
                        <a:t>Automated Deployment</a:t>
                      </a:r>
                      <a:endParaRPr lang="en-AU" sz="1400" b="1">
                        <a:effectLst/>
                        <a:latin typeface="Segoe UI Semilight" panose="020B0402040204020203" pitchFamily="34" charset="0"/>
                        <a:ea typeface="Calibri" panose="020F0502020204030204" pitchFamily="34" charset="0"/>
                        <a:cs typeface="Segoe UI Semilight" panose="020B0402040204020203" pitchFamily="34" charset="0"/>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171450" lvl="0" indent="-171450">
                        <a:lnSpc>
                          <a:spcPct val="100000"/>
                        </a:lnSpc>
                        <a:spcAft>
                          <a:spcPts val="800"/>
                        </a:spcAft>
                        <a:buSzPct val="100000"/>
                        <a:buFont typeface="Arial" panose="020B0604020202020204" pitchFamily="34" charset="0"/>
                        <a:buChar char="•"/>
                        <a:tabLst>
                          <a:tab pos="228600" algn="l"/>
                        </a:tabLst>
                      </a:pPr>
                      <a:r>
                        <a:rPr lang="en-AU" sz="1400" b="0">
                          <a:effectLst/>
                          <a:latin typeface="Segoe UI Semilight" panose="020B0402040204020203" pitchFamily="34" charset="0"/>
                          <a:ea typeface="Calibri" panose="020F0502020204030204" pitchFamily="34" charset="0"/>
                          <a:cs typeface="Segoe UI Semilight" panose="020B0402040204020203" pitchFamily="34" charset="0"/>
                        </a:rPr>
                        <a:t>Fully developed CI/CD pipeline managing builds and releases</a:t>
                      </a:r>
                    </a:p>
                    <a:p>
                      <a:pPr marL="171450" lvl="0" indent="-171450">
                        <a:lnSpc>
                          <a:spcPct val="100000"/>
                        </a:lnSpc>
                        <a:spcAft>
                          <a:spcPts val="800"/>
                        </a:spcAft>
                        <a:buSzPct val="100000"/>
                        <a:buFont typeface="Arial" panose="020B0604020202020204" pitchFamily="34" charset="0"/>
                        <a:buChar char="•"/>
                        <a:tabLst>
                          <a:tab pos="228600" algn="l"/>
                        </a:tabLst>
                      </a:pPr>
                      <a:r>
                        <a:rPr lang="en-AU" sz="1400" b="0">
                          <a:effectLst/>
                          <a:latin typeface="Segoe UI Semilight" panose="020B0402040204020203" pitchFamily="34" charset="0"/>
                          <a:ea typeface="Calibri" panose="020F0502020204030204" pitchFamily="34" charset="0"/>
                          <a:cs typeface="Segoe UI Semilight" panose="020B0402040204020203" pitchFamily="34" charset="0"/>
                        </a:rPr>
                        <a:t>Models deployed independently of application</a:t>
                      </a:r>
                    </a:p>
                    <a:p>
                      <a:pPr marL="171450" lvl="0" indent="-171450">
                        <a:lnSpc>
                          <a:spcPct val="100000"/>
                        </a:lnSpc>
                        <a:spcAft>
                          <a:spcPts val="800"/>
                        </a:spcAft>
                        <a:buSzPct val="100000"/>
                        <a:buFont typeface="Arial" panose="020B0604020202020204" pitchFamily="34" charset="0"/>
                        <a:buChar char="•"/>
                        <a:tabLst>
                          <a:tab pos="228600" algn="l"/>
                        </a:tabLst>
                      </a:pPr>
                      <a:r>
                        <a:rPr lang="en-AU" sz="1400" b="0">
                          <a:effectLst/>
                          <a:latin typeface="Segoe UI Semilight" panose="020B0402040204020203" pitchFamily="34" charset="0"/>
                          <a:ea typeface="Calibri" panose="020F0502020204030204" pitchFamily="34" charset="0"/>
                          <a:cs typeface="Segoe UI Semilight" panose="020B0402040204020203" pitchFamily="34" charset="0"/>
                        </a:rPr>
                        <a:t>Integrated A/B testing of model performance for deployment</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307926678"/>
                  </a:ext>
                </a:extLst>
              </a:tr>
              <a:tr h="993004">
                <a:tc>
                  <a:txBody>
                    <a:bodyPr/>
                    <a:lstStyle/>
                    <a:p>
                      <a:pPr>
                        <a:lnSpc>
                          <a:spcPct val="100000"/>
                        </a:lnSpc>
                        <a:spcAft>
                          <a:spcPts val="800"/>
                        </a:spcAft>
                      </a:pPr>
                      <a:r>
                        <a:rPr lang="en-US" sz="1400" b="1">
                          <a:effectLst/>
                          <a:latin typeface="Segoe UI Semilight" panose="020B0402040204020203" pitchFamily="34" charset="0"/>
                          <a:cs typeface="Segoe UI Semilight" panose="020B0402040204020203" pitchFamily="34" charset="0"/>
                        </a:rPr>
                        <a:t>Level 4 – </a:t>
                      </a:r>
                    </a:p>
                    <a:p>
                      <a:pPr>
                        <a:lnSpc>
                          <a:spcPct val="100000"/>
                        </a:lnSpc>
                        <a:spcAft>
                          <a:spcPts val="800"/>
                        </a:spcAft>
                      </a:pPr>
                      <a:r>
                        <a:rPr lang="en-US" sz="1400" b="1">
                          <a:effectLst/>
                          <a:latin typeface="Segoe UI Semilight" panose="020B0402040204020203" pitchFamily="34" charset="0"/>
                          <a:cs typeface="Segoe UI Semilight" panose="020B0402040204020203" pitchFamily="34" charset="0"/>
                        </a:rPr>
                        <a:t>Automated Retraining</a:t>
                      </a:r>
                      <a:endParaRPr lang="en-AU" sz="1400" b="1">
                        <a:effectLst/>
                        <a:latin typeface="Segoe UI Semilight" panose="020B0402040204020203" pitchFamily="34" charset="0"/>
                        <a:ea typeface="Calibri" panose="020F0502020204030204" pitchFamily="34" charset="0"/>
                        <a:cs typeface="Segoe UI Semilight" panose="020B0402040204020203" pitchFamily="34" charset="0"/>
                      </a:endParaRPr>
                    </a:p>
                  </a:txBody>
                  <a:tcPr>
                    <a:lnT w="12700" cap="flat" cmpd="sng" algn="ctr">
                      <a:solidFill>
                        <a:schemeClr val="accent1"/>
                      </a:solidFill>
                      <a:prstDash val="solid"/>
                      <a:round/>
                      <a:headEnd type="none" w="med" len="med"/>
                      <a:tailEnd type="none" w="med" len="med"/>
                    </a:lnT>
                    <a:noFill/>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1400" b="0">
                          <a:effectLst/>
                          <a:latin typeface="Segoe UI Semilight" panose="020B0402040204020203" pitchFamily="34" charset="0"/>
                          <a:ea typeface="Calibri" panose="020F0502020204030204" pitchFamily="34" charset="0"/>
                          <a:cs typeface="Segoe UI Semilight" panose="020B0402040204020203" pitchFamily="34" charset="0"/>
                        </a:rPr>
                        <a:t>Model monitoring</a:t>
                      </a:r>
                    </a:p>
                    <a:p>
                      <a:pPr marL="171450" lvl="0" indent="-171450" rtl="0">
                        <a:lnSpc>
                          <a:spcPct val="100000"/>
                        </a:lnSpc>
                        <a:spcAft>
                          <a:spcPts val="800"/>
                        </a:spcAft>
                        <a:buSzPct val="100000"/>
                        <a:buFont typeface="Arial" panose="020B0604020202020204" pitchFamily="34" charset="0"/>
                        <a:buChar char="•"/>
                        <a:tabLst>
                          <a:tab pos="228600" algn="l"/>
                        </a:tabLst>
                      </a:pPr>
                      <a:r>
                        <a:rPr lang="en-US" sz="1400" b="0">
                          <a:effectLst/>
                          <a:latin typeface="Segoe UI Semilight" panose="020B0402040204020203" pitchFamily="34" charset="0"/>
                          <a:ea typeface="Calibri" panose="020F0502020204030204" pitchFamily="34" charset="0"/>
                          <a:cs typeface="Segoe UI Semilight" panose="020B0402040204020203" pitchFamily="34" charset="0"/>
                        </a:rPr>
                        <a:t>Drift detection</a:t>
                      </a:r>
                    </a:p>
                    <a:p>
                      <a:pPr marL="171450" lvl="0" indent="-171450" rtl="0">
                        <a:lnSpc>
                          <a:spcPct val="100000"/>
                        </a:lnSpc>
                        <a:spcAft>
                          <a:spcPts val="800"/>
                        </a:spcAft>
                        <a:buSzPct val="100000"/>
                        <a:buFont typeface="Arial" panose="020B0604020202020204" pitchFamily="34" charset="0"/>
                        <a:buChar char="•"/>
                        <a:tabLst>
                          <a:tab pos="228600" algn="l"/>
                        </a:tabLst>
                      </a:pPr>
                      <a:r>
                        <a:rPr lang="en-AU" sz="1400" b="0">
                          <a:effectLst/>
                          <a:latin typeface="Segoe UI Semilight" panose="020B0402040204020203" pitchFamily="34" charset="0"/>
                          <a:ea typeface="Calibri" panose="020F0502020204030204" pitchFamily="34" charset="0"/>
                          <a:cs typeface="Segoe UI Semilight" panose="020B0402040204020203" pitchFamily="34" charset="0"/>
                        </a:rPr>
                        <a:t>Event-based / scheduled retraining</a:t>
                      </a:r>
                      <a:endParaRPr lang="en-US" sz="1400" b="0">
                        <a:effectLst/>
                        <a:latin typeface="Segoe UI Semilight" panose="020B0402040204020203" pitchFamily="34" charset="0"/>
                        <a:ea typeface="Calibri" panose="020F0502020204030204" pitchFamily="34" charset="0"/>
                        <a:cs typeface="Segoe UI Semilight" panose="020B0402040204020203" pitchFamily="34" charset="0"/>
                      </a:endParaRPr>
                    </a:p>
                  </a:txBody>
                  <a:tcPr>
                    <a:lnT w="12700" cap="flat" cmpd="sng" algn="ctr">
                      <a:solidFill>
                        <a:schemeClr val="accent1"/>
                      </a:solidFill>
                      <a:prstDash val="solid"/>
                      <a:round/>
                      <a:headEnd type="none" w="med" len="med"/>
                      <a:tailEnd type="none" w="med" len="med"/>
                    </a:lnT>
                    <a:noFill/>
                  </a:tcPr>
                </a:tc>
                <a:extLst>
                  <a:ext uri="{0D108BD9-81ED-4DB2-BD59-A6C34878D82A}">
                    <a16:rowId xmlns:a16="http://schemas.microsoft.com/office/drawing/2014/main" val="2569596941"/>
                  </a:ext>
                </a:extLst>
              </a:tr>
            </a:tbl>
          </a:graphicData>
        </a:graphic>
      </p:graphicFrame>
    </p:spTree>
    <p:extLst>
      <p:ext uri="{BB962C8B-B14F-4D97-AF65-F5344CB8AC3E}">
        <p14:creationId xmlns:p14="http://schemas.microsoft.com/office/powerpoint/2010/main" val="38932742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98F77C-6165-4F15-967F-3E64EB45A528}"/>
              </a:ext>
            </a:extLst>
          </p:cNvPr>
          <p:cNvSpPr>
            <a:spLocks noGrp="1"/>
          </p:cNvSpPr>
          <p:nvPr>
            <p:ph type="title" idx="4294967295"/>
          </p:nvPr>
        </p:nvSpPr>
        <p:spPr>
          <a:xfrm>
            <a:off x="1525587" y="3179762"/>
            <a:ext cx="9140825" cy="553998"/>
          </a:xfrm>
        </p:spPr>
        <p:txBody>
          <a:bodyPr/>
          <a:lstStyle/>
          <a:p>
            <a:pPr algn="ctr"/>
            <a:r>
              <a:rPr lang="en-US"/>
              <a:t>Common Workflows with AML</a:t>
            </a:r>
          </a:p>
        </p:txBody>
      </p:sp>
    </p:spTree>
    <p:extLst>
      <p:ext uri="{BB962C8B-B14F-4D97-AF65-F5344CB8AC3E}">
        <p14:creationId xmlns:p14="http://schemas.microsoft.com/office/powerpoint/2010/main" val="5758103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98F77C-6165-4F15-967F-3E64EB45A528}"/>
              </a:ext>
            </a:extLst>
          </p:cNvPr>
          <p:cNvSpPr>
            <a:spLocks noGrp="1"/>
          </p:cNvSpPr>
          <p:nvPr>
            <p:ph type="title" idx="4294967295"/>
          </p:nvPr>
        </p:nvSpPr>
        <p:spPr>
          <a:xfrm>
            <a:off x="1525587" y="3179762"/>
            <a:ext cx="9140825" cy="553998"/>
          </a:xfrm>
        </p:spPr>
        <p:txBody>
          <a:bodyPr/>
          <a:lstStyle/>
          <a:p>
            <a:pPr algn="ctr"/>
            <a:r>
              <a:rPr lang="en-US"/>
              <a:t>Background</a:t>
            </a:r>
          </a:p>
        </p:txBody>
      </p:sp>
    </p:spTree>
    <p:extLst>
      <p:ext uri="{BB962C8B-B14F-4D97-AF65-F5344CB8AC3E}">
        <p14:creationId xmlns:p14="http://schemas.microsoft.com/office/powerpoint/2010/main" val="26191582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err="1"/>
              <a:t>MLOps</a:t>
            </a:r>
            <a:r>
              <a:rPr lang="en-AU"/>
              <a:t> with Azure Machine Learning</a:t>
            </a:r>
          </a:p>
        </p:txBody>
      </p:sp>
      <p:grpSp>
        <p:nvGrpSpPr>
          <p:cNvPr id="33" name="Group 32">
            <a:extLst>
              <a:ext uri="{FF2B5EF4-FFF2-40B4-BE49-F238E27FC236}">
                <a16:creationId xmlns:a16="http://schemas.microsoft.com/office/drawing/2014/main" id="{97961FE2-FC25-446A-A10C-C5E15CEB7AD5}"/>
              </a:ext>
            </a:extLst>
          </p:cNvPr>
          <p:cNvGrpSpPr/>
          <p:nvPr/>
        </p:nvGrpSpPr>
        <p:grpSpPr>
          <a:xfrm>
            <a:off x="1235018" y="1827029"/>
            <a:ext cx="9721963" cy="3918053"/>
            <a:chOff x="1236663" y="1683728"/>
            <a:chExt cx="9721963" cy="3918053"/>
          </a:xfrm>
        </p:grpSpPr>
        <p:sp>
          <p:nvSpPr>
            <p:cNvPr id="3" name="Rectangle 2">
              <a:extLst>
                <a:ext uri="{FF2B5EF4-FFF2-40B4-BE49-F238E27FC236}">
                  <a16:creationId xmlns:a16="http://schemas.microsoft.com/office/drawing/2014/main" id="{39BB9776-A690-475B-B89A-8F4853107398}"/>
                </a:ext>
              </a:extLst>
            </p:cNvPr>
            <p:cNvSpPr/>
            <p:nvPr/>
          </p:nvSpPr>
          <p:spPr bwMode="auto">
            <a:xfrm>
              <a:off x="1236665" y="2651864"/>
              <a:ext cx="7069643" cy="2061779"/>
            </a:xfrm>
            <a:prstGeom prst="rect">
              <a:avLst/>
            </a:prstGeom>
            <a:solidFill>
              <a:schemeClr val="bg1"/>
            </a:solidFill>
            <a:ln w="38100" cap="flat">
              <a:solidFill>
                <a:schemeClr val="accent1"/>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err="1">
                  <a:ln>
                    <a:noFill/>
                  </a:ln>
                  <a:effectLst/>
                  <a:uLnTx/>
                  <a:uFillTx/>
                  <a:latin typeface="Segoe UI Semilight" panose="020B0402040204020203" pitchFamily="34" charset="0"/>
                  <a:cs typeface="Segoe UI Semilight" panose="020B0402040204020203" pitchFamily="34" charset="0"/>
                </a:rPr>
                <a:t>MLOps</a:t>
              </a:r>
              <a:r>
                <a:rPr kumimoji="0" lang="en-US" sz="1600" b="1"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Reproducible, Reusable, Automatable, Git, CLI, REST APIs</a:t>
              </a:r>
            </a:p>
          </p:txBody>
        </p:sp>
        <p:sp>
          <p:nvSpPr>
            <p:cNvPr id="4" name="Rectangle 3">
              <a:extLst>
                <a:ext uri="{FF2B5EF4-FFF2-40B4-BE49-F238E27FC236}">
                  <a16:creationId xmlns:a16="http://schemas.microsoft.com/office/drawing/2014/main" id="{5B253B57-F798-412C-B871-CF3B34C09FBA}"/>
                </a:ext>
              </a:extLst>
            </p:cNvPr>
            <p:cNvSpPr/>
            <p:nvPr/>
          </p:nvSpPr>
          <p:spPr bwMode="auto">
            <a:xfrm>
              <a:off x="1287624" y="3724986"/>
              <a:ext cx="2228252" cy="913907"/>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Dataset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Profiling, Drift, Labeling</a:t>
              </a:r>
            </a:p>
          </p:txBody>
        </p:sp>
        <p:sp>
          <p:nvSpPr>
            <p:cNvPr id="5" name="Rectangle 4">
              <a:extLst>
                <a:ext uri="{FF2B5EF4-FFF2-40B4-BE49-F238E27FC236}">
                  <a16:creationId xmlns:a16="http://schemas.microsoft.com/office/drawing/2014/main" id="{2329BA27-A50E-43DF-B287-00E413C5CC88}"/>
                </a:ext>
              </a:extLst>
            </p:cNvPr>
            <p:cNvSpPr/>
            <p:nvPr/>
          </p:nvSpPr>
          <p:spPr bwMode="auto">
            <a:xfrm>
              <a:off x="8435345" y="3725342"/>
              <a:ext cx="2518402" cy="979417"/>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Managed Inference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Batch, Realtime</a:t>
              </a:r>
            </a:p>
          </p:txBody>
        </p:sp>
        <p:sp>
          <p:nvSpPr>
            <p:cNvPr id="9" name="Rectangle 8">
              <a:extLst>
                <a:ext uri="{FF2B5EF4-FFF2-40B4-BE49-F238E27FC236}">
                  <a16:creationId xmlns:a16="http://schemas.microsoft.com/office/drawing/2014/main" id="{01B1942D-EA33-49D9-9262-2B1D3248B3B2}"/>
                </a:ext>
              </a:extLst>
            </p:cNvPr>
            <p:cNvSpPr/>
            <p:nvPr/>
          </p:nvSpPr>
          <p:spPr bwMode="auto">
            <a:xfrm>
              <a:off x="1236663" y="1683728"/>
              <a:ext cx="9717083" cy="887748"/>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User Experiences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SDK, CLI, Notebooks, Designer, Studio, </a:t>
              </a:r>
              <a:r>
                <a:rPr kumimoji="0" lang="en-US" sz="1200" b="0" i="0" u="none" strike="noStrike" kern="0" cap="none" spc="0" normalizeH="0" baseline="0" noProof="0" err="1">
                  <a:ln>
                    <a:noFill/>
                  </a:ln>
                  <a:effectLst/>
                  <a:uLnTx/>
                  <a:uFillTx/>
                  <a:latin typeface="Segoe UI Semilight" panose="020B0402040204020203" pitchFamily="34" charset="0"/>
                  <a:cs typeface="Segoe UI Semilight" panose="020B0402040204020203" pitchFamily="34" charset="0"/>
                </a:rPr>
                <a:t>VSCode</a:t>
              </a:r>
              <a:endParaRPr kumimoji="0" lang="en-US" sz="12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D7221C8B-3256-483C-B42E-24974E7844D3}"/>
                </a:ext>
              </a:extLst>
            </p:cNvPr>
            <p:cNvSpPr/>
            <p:nvPr/>
          </p:nvSpPr>
          <p:spPr bwMode="auto">
            <a:xfrm>
              <a:off x="1236667" y="4788260"/>
              <a:ext cx="9717079" cy="813521"/>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Compute &amp; Storage Management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Jobs, Clusters, Instances</a:t>
              </a:r>
            </a:p>
          </p:txBody>
        </p:sp>
        <p:sp>
          <p:nvSpPr>
            <p:cNvPr id="24" name="Rectangle 23">
              <a:extLst>
                <a:ext uri="{FF2B5EF4-FFF2-40B4-BE49-F238E27FC236}">
                  <a16:creationId xmlns:a16="http://schemas.microsoft.com/office/drawing/2014/main" id="{543C96C1-443D-4E5D-99B9-6BE5E904039D}"/>
                </a:ext>
              </a:extLst>
            </p:cNvPr>
            <p:cNvSpPr/>
            <p:nvPr/>
          </p:nvSpPr>
          <p:spPr bwMode="auto">
            <a:xfrm>
              <a:off x="6174748" y="3727169"/>
              <a:ext cx="2060628" cy="911724"/>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Model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Models</a:t>
              </a:r>
            </a:p>
          </p:txBody>
        </p:sp>
        <p:sp>
          <p:nvSpPr>
            <p:cNvPr id="26" name="Rectangle 25">
              <a:extLst>
                <a:ext uri="{FF2B5EF4-FFF2-40B4-BE49-F238E27FC236}">
                  <a16:creationId xmlns:a16="http://schemas.microsoft.com/office/drawing/2014/main" id="{05F0E7D0-0D86-4E4B-AD27-57C60F3AB2F7}"/>
                </a:ext>
              </a:extLst>
            </p:cNvPr>
            <p:cNvSpPr/>
            <p:nvPr/>
          </p:nvSpPr>
          <p:spPr bwMode="auto">
            <a:xfrm>
              <a:off x="3625275" y="3725342"/>
              <a:ext cx="2410018" cy="913907"/>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Experiment Tracking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Experiments, Runs</a:t>
              </a:r>
            </a:p>
          </p:txBody>
        </p:sp>
        <p:sp>
          <p:nvSpPr>
            <p:cNvPr id="28" name="Rectangle 27">
              <a:extLst>
                <a:ext uri="{FF2B5EF4-FFF2-40B4-BE49-F238E27FC236}">
                  <a16:creationId xmlns:a16="http://schemas.microsoft.com/office/drawing/2014/main" id="{F7516B93-C1B5-4671-B3D8-694442D61C86}"/>
                </a:ext>
              </a:extLst>
            </p:cNvPr>
            <p:cNvSpPr/>
            <p:nvPr/>
          </p:nvSpPr>
          <p:spPr bwMode="auto">
            <a:xfrm>
              <a:off x="8428387" y="2641353"/>
              <a:ext cx="2530239" cy="1020490"/>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Managed Training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rPr>
                <a:t>Automated, Distributed, DL</a:t>
              </a:r>
            </a:p>
          </p:txBody>
        </p:sp>
        <p:sp>
          <p:nvSpPr>
            <p:cNvPr id="30" name="Rectangle 29">
              <a:extLst>
                <a:ext uri="{FF2B5EF4-FFF2-40B4-BE49-F238E27FC236}">
                  <a16:creationId xmlns:a16="http://schemas.microsoft.com/office/drawing/2014/main" id="{BEE3F22E-FAF2-4872-8120-318ED608427E}"/>
                </a:ext>
              </a:extLst>
            </p:cNvPr>
            <p:cNvSpPr/>
            <p:nvPr/>
          </p:nvSpPr>
          <p:spPr bwMode="auto">
            <a:xfrm>
              <a:off x="1287624" y="3294851"/>
              <a:ext cx="3446107" cy="360614"/>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latin typeface="Segoe UI Semilight" panose="020B0402040204020203" pitchFamily="34" charset="0"/>
                  <a:cs typeface="Segoe UI Semilight" panose="020B0402040204020203" pitchFamily="34" charset="0"/>
                </a:rPr>
                <a:t>Event-based workflows (Event Grid)</a:t>
              </a:r>
              <a:endParaRPr kumimoji="0" lang="en-US" sz="16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endParaRPr>
            </a:p>
          </p:txBody>
        </p:sp>
        <p:sp>
          <p:nvSpPr>
            <p:cNvPr id="32" name="Rectangle 31">
              <a:extLst>
                <a:ext uri="{FF2B5EF4-FFF2-40B4-BE49-F238E27FC236}">
                  <a16:creationId xmlns:a16="http://schemas.microsoft.com/office/drawing/2014/main" id="{2168CF47-E61D-442A-9F9C-9F1E9284C256}"/>
                </a:ext>
              </a:extLst>
            </p:cNvPr>
            <p:cNvSpPr/>
            <p:nvPr/>
          </p:nvSpPr>
          <p:spPr bwMode="auto">
            <a:xfrm>
              <a:off x="4784691" y="3294851"/>
              <a:ext cx="3450686" cy="360614"/>
            </a:xfrm>
            <a:prstGeom prst="rect">
              <a:avLst/>
            </a:prstGeom>
            <a:solidFill>
              <a:schemeClr val="bg1"/>
            </a:solidFill>
            <a:ln w="12700" cap="flat">
              <a:solidFill>
                <a:schemeClr val="tx2"/>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0">
                  <a:latin typeface="Segoe UI Semilight" panose="020B0402040204020203" pitchFamily="34" charset="0"/>
                  <a:cs typeface="Segoe UI Semilight" panose="020B0402040204020203" pitchFamily="34" charset="0"/>
                </a:rPr>
                <a:t>Orchestration (ML Pipelines)</a:t>
              </a:r>
              <a:endParaRPr kumimoji="0" lang="en-US" sz="16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82512280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Real-time deployment</a:t>
            </a:r>
          </a:p>
        </p:txBody>
      </p:sp>
      <p:grpSp>
        <p:nvGrpSpPr>
          <p:cNvPr id="219" name="Group 218">
            <a:extLst>
              <a:ext uri="{FF2B5EF4-FFF2-40B4-BE49-F238E27FC236}">
                <a16:creationId xmlns:a16="http://schemas.microsoft.com/office/drawing/2014/main" id="{C9123E3A-6EDD-4EFA-B6BF-102FD5B48838}"/>
              </a:ext>
            </a:extLst>
          </p:cNvPr>
          <p:cNvGrpSpPr/>
          <p:nvPr/>
        </p:nvGrpSpPr>
        <p:grpSpPr>
          <a:xfrm>
            <a:off x="617276" y="1377221"/>
            <a:ext cx="10957447" cy="5346505"/>
            <a:chOff x="617276" y="1575114"/>
            <a:chExt cx="10957447" cy="5346505"/>
          </a:xfrm>
        </p:grpSpPr>
        <p:sp>
          <p:nvSpPr>
            <p:cNvPr id="137" name="Rectangle 136">
              <a:extLst>
                <a:ext uri="{FF2B5EF4-FFF2-40B4-BE49-F238E27FC236}">
                  <a16:creationId xmlns:a16="http://schemas.microsoft.com/office/drawing/2014/main" id="{5D37A14C-A38F-49F5-B638-2D0E8D9679DE}"/>
                </a:ext>
              </a:extLst>
            </p:cNvPr>
            <p:cNvSpPr>
              <a:spLocks noChangeAspect="1"/>
            </p:cNvSpPr>
            <p:nvPr/>
          </p:nvSpPr>
          <p:spPr bwMode="auto">
            <a:xfrm>
              <a:off x="1769776" y="3979942"/>
              <a:ext cx="6148502" cy="2033711"/>
            </a:xfrm>
            <a:prstGeom prst="rect">
              <a:avLst/>
            </a:prstGeom>
            <a:solidFill>
              <a:srgbClr val="E7F5FF"/>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35" name="Rectangle 134">
              <a:extLst>
                <a:ext uri="{FF2B5EF4-FFF2-40B4-BE49-F238E27FC236}">
                  <a16:creationId xmlns:a16="http://schemas.microsoft.com/office/drawing/2014/main" id="{F8914BAD-577E-46D2-864E-9801D9C6293E}"/>
                </a:ext>
              </a:extLst>
            </p:cNvPr>
            <p:cNvSpPr>
              <a:spLocks noChangeAspect="1"/>
            </p:cNvSpPr>
            <p:nvPr/>
          </p:nvSpPr>
          <p:spPr bwMode="auto">
            <a:xfrm>
              <a:off x="1774319" y="1575114"/>
              <a:ext cx="8672240" cy="2033711"/>
            </a:xfrm>
            <a:prstGeom prst="rect">
              <a:avLst/>
            </a:prstGeom>
            <a:solidFill>
              <a:srgbClr val="E7F5FF"/>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31" name="Rectangle 30">
              <a:extLst>
                <a:ext uri="{FF2B5EF4-FFF2-40B4-BE49-F238E27FC236}">
                  <a16:creationId xmlns:a16="http://schemas.microsoft.com/office/drawing/2014/main" id="{5411F6E5-9163-4B13-8716-825F6EEF440B}"/>
                </a:ext>
              </a:extLst>
            </p:cNvPr>
            <p:cNvSpPr>
              <a:spLocks noChangeAspect="1"/>
            </p:cNvSpPr>
            <p:nvPr/>
          </p:nvSpPr>
          <p:spPr bwMode="auto">
            <a:xfrm>
              <a:off x="6328682" y="1978502"/>
              <a:ext cx="3941351" cy="1486963"/>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29" name="Rectangle 28">
              <a:extLst>
                <a:ext uri="{FF2B5EF4-FFF2-40B4-BE49-F238E27FC236}">
                  <a16:creationId xmlns:a16="http://schemas.microsoft.com/office/drawing/2014/main" id="{DBB9A464-24EA-4229-9EBE-168FCD4EA34E}"/>
                </a:ext>
              </a:extLst>
            </p:cNvPr>
            <p:cNvSpPr>
              <a:spLocks noChangeAspect="1"/>
            </p:cNvSpPr>
            <p:nvPr/>
          </p:nvSpPr>
          <p:spPr bwMode="auto">
            <a:xfrm>
              <a:off x="1941759" y="1978502"/>
              <a:ext cx="3941351" cy="1486962"/>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A39EAB79-5135-4F17-8232-FD752EF9F96C}"/>
                </a:ext>
              </a:extLst>
            </p:cNvPr>
            <p:cNvSpPr>
              <a:spLocks noChangeAspect="1"/>
            </p:cNvSpPr>
            <p:nvPr/>
          </p:nvSpPr>
          <p:spPr bwMode="auto">
            <a:xfrm>
              <a:off x="2160010"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Code Linting</a:t>
              </a:r>
            </a:p>
          </p:txBody>
        </p:sp>
        <p:sp>
          <p:nvSpPr>
            <p:cNvPr id="9" name="Rectangle 8">
              <a:extLst>
                <a:ext uri="{FF2B5EF4-FFF2-40B4-BE49-F238E27FC236}">
                  <a16:creationId xmlns:a16="http://schemas.microsoft.com/office/drawing/2014/main" id="{16876914-EEDE-47E7-BE77-7B000DDB01C1}"/>
                </a:ext>
              </a:extLst>
            </p:cNvPr>
            <p:cNvSpPr>
              <a:spLocks noChangeAspect="1"/>
            </p:cNvSpPr>
            <p:nvPr/>
          </p:nvSpPr>
          <p:spPr bwMode="auto">
            <a:xfrm>
              <a:off x="3484493"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Unit Testing</a:t>
              </a:r>
            </a:p>
          </p:txBody>
        </p:sp>
        <p:sp>
          <p:nvSpPr>
            <p:cNvPr id="11" name="Rectangle 10">
              <a:extLst>
                <a:ext uri="{FF2B5EF4-FFF2-40B4-BE49-F238E27FC236}">
                  <a16:creationId xmlns:a16="http://schemas.microsoft.com/office/drawing/2014/main" id="{92CC3F0D-8525-46ED-A548-EC9062AAE5AC}"/>
                </a:ext>
              </a:extLst>
            </p:cNvPr>
            <p:cNvSpPr>
              <a:spLocks noChangeAspect="1"/>
            </p:cNvSpPr>
            <p:nvPr/>
          </p:nvSpPr>
          <p:spPr bwMode="auto">
            <a:xfrm>
              <a:off x="4808975"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Code Quality and Security</a:t>
              </a:r>
            </a:p>
          </p:txBody>
        </p:sp>
        <p:sp>
          <p:nvSpPr>
            <p:cNvPr id="13" name="Rectangle 12">
              <a:extLst>
                <a:ext uri="{FF2B5EF4-FFF2-40B4-BE49-F238E27FC236}">
                  <a16:creationId xmlns:a16="http://schemas.microsoft.com/office/drawing/2014/main" id="{EEA913E2-5688-49DD-BB2B-260C144004F1}"/>
                </a:ext>
              </a:extLst>
            </p:cNvPr>
            <p:cNvSpPr>
              <a:spLocks noChangeAspect="1"/>
            </p:cNvSpPr>
            <p:nvPr/>
          </p:nvSpPr>
          <p:spPr bwMode="auto">
            <a:xfrm>
              <a:off x="6546933"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Train Model</a:t>
              </a:r>
            </a:p>
          </p:txBody>
        </p:sp>
        <p:sp>
          <p:nvSpPr>
            <p:cNvPr id="15" name="Rectangle 14">
              <a:extLst>
                <a:ext uri="{FF2B5EF4-FFF2-40B4-BE49-F238E27FC236}">
                  <a16:creationId xmlns:a16="http://schemas.microsoft.com/office/drawing/2014/main" id="{F35DAF54-AF19-4953-8CCD-E3D74DDF9EE7}"/>
                </a:ext>
              </a:extLst>
            </p:cNvPr>
            <p:cNvSpPr>
              <a:spLocks noChangeAspect="1"/>
            </p:cNvSpPr>
            <p:nvPr/>
          </p:nvSpPr>
          <p:spPr bwMode="auto">
            <a:xfrm>
              <a:off x="7871415"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Evaluate Model</a:t>
              </a:r>
            </a:p>
          </p:txBody>
        </p:sp>
        <p:sp>
          <p:nvSpPr>
            <p:cNvPr id="17" name="Rectangle 16">
              <a:extLst>
                <a:ext uri="{FF2B5EF4-FFF2-40B4-BE49-F238E27FC236}">
                  <a16:creationId xmlns:a16="http://schemas.microsoft.com/office/drawing/2014/main" id="{C8A64B11-EA01-43B6-8C1A-F8B1DFCAD33A}"/>
                </a:ext>
              </a:extLst>
            </p:cNvPr>
            <p:cNvSpPr>
              <a:spLocks noChangeAspect="1"/>
            </p:cNvSpPr>
            <p:nvPr/>
          </p:nvSpPr>
          <p:spPr bwMode="auto">
            <a:xfrm>
              <a:off x="9195898"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Register Model</a:t>
              </a:r>
            </a:p>
          </p:txBody>
        </p:sp>
        <p:cxnSp>
          <p:nvCxnSpPr>
            <p:cNvPr id="19" name="Straight Arrow Connector 18">
              <a:extLst>
                <a:ext uri="{FF2B5EF4-FFF2-40B4-BE49-F238E27FC236}">
                  <a16:creationId xmlns:a16="http://schemas.microsoft.com/office/drawing/2014/main" id="{74ED5597-25D0-40F8-A4F8-D727D13C52EB}"/>
                </a:ext>
              </a:extLst>
            </p:cNvPr>
            <p:cNvCxnSpPr>
              <a:cxnSpLocks noChangeAspect="1"/>
              <a:stCxn id="7" idx="3"/>
              <a:endCxn id="9" idx="1"/>
            </p:cNvCxnSpPr>
            <p:nvPr/>
          </p:nvCxnSpPr>
          <p:spPr>
            <a:xfrm>
              <a:off x="3020175" y="2796826"/>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6F7188-DFD3-49B8-B2D9-F129B3866CB6}"/>
                </a:ext>
              </a:extLst>
            </p:cNvPr>
            <p:cNvCxnSpPr>
              <a:cxnSpLocks noChangeAspect="1"/>
              <a:stCxn id="9" idx="3"/>
              <a:endCxn id="11" idx="1"/>
            </p:cNvCxnSpPr>
            <p:nvPr/>
          </p:nvCxnSpPr>
          <p:spPr>
            <a:xfrm>
              <a:off x="4344657" y="2796826"/>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C69ECA-67AC-4927-A721-2761F9BB0D0B}"/>
                </a:ext>
              </a:extLst>
            </p:cNvPr>
            <p:cNvCxnSpPr>
              <a:cxnSpLocks noChangeAspect="1"/>
              <a:stCxn id="13" idx="3"/>
              <a:endCxn id="15" idx="1"/>
            </p:cNvCxnSpPr>
            <p:nvPr/>
          </p:nvCxnSpPr>
          <p:spPr>
            <a:xfrm>
              <a:off x="7407098" y="2796826"/>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6EDE2A-E139-4D96-8CE1-458DD51D6BD2}"/>
                </a:ext>
              </a:extLst>
            </p:cNvPr>
            <p:cNvCxnSpPr>
              <a:cxnSpLocks noChangeAspect="1"/>
              <a:stCxn id="15" idx="3"/>
              <a:endCxn id="17" idx="1"/>
            </p:cNvCxnSpPr>
            <p:nvPr/>
          </p:nvCxnSpPr>
          <p:spPr>
            <a:xfrm>
              <a:off x="8731580" y="2796826"/>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6C7755-705A-44BB-8913-279819311884}"/>
                </a:ext>
              </a:extLst>
            </p:cNvPr>
            <p:cNvSpPr>
              <a:spLocks noChangeAspect="1"/>
            </p:cNvSpPr>
            <p:nvPr/>
          </p:nvSpPr>
          <p:spPr bwMode="auto">
            <a:xfrm>
              <a:off x="1941759" y="4383330"/>
              <a:ext cx="2653549" cy="1480638"/>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33" name="Rectangle 32">
              <a:extLst>
                <a:ext uri="{FF2B5EF4-FFF2-40B4-BE49-F238E27FC236}">
                  <a16:creationId xmlns:a16="http://schemas.microsoft.com/office/drawing/2014/main" id="{AEE19531-AB33-4F3A-9FD7-31D3C103C689}"/>
                </a:ext>
              </a:extLst>
            </p:cNvPr>
            <p:cNvSpPr>
              <a:spLocks noChangeAspect="1"/>
            </p:cNvSpPr>
            <p:nvPr/>
          </p:nvSpPr>
          <p:spPr bwMode="auto">
            <a:xfrm>
              <a:off x="2160011" y="4765247"/>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Deploy</a:t>
              </a:r>
            </a:p>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Endpoint</a:t>
              </a:r>
            </a:p>
          </p:txBody>
        </p:sp>
        <p:sp>
          <p:nvSpPr>
            <p:cNvPr id="34" name="Rectangle 33">
              <a:extLst>
                <a:ext uri="{FF2B5EF4-FFF2-40B4-BE49-F238E27FC236}">
                  <a16:creationId xmlns:a16="http://schemas.microsoft.com/office/drawing/2014/main" id="{6E49D623-A019-47FB-86FD-C041AE1E4739}"/>
                </a:ext>
              </a:extLst>
            </p:cNvPr>
            <p:cNvSpPr>
              <a:spLocks noChangeAspect="1"/>
            </p:cNvSpPr>
            <p:nvPr/>
          </p:nvSpPr>
          <p:spPr bwMode="auto">
            <a:xfrm>
              <a:off x="3484494" y="4765247"/>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E2E Testing</a:t>
              </a:r>
            </a:p>
          </p:txBody>
        </p:sp>
        <p:cxnSp>
          <p:nvCxnSpPr>
            <p:cNvPr id="36" name="Straight Arrow Connector 35">
              <a:extLst>
                <a:ext uri="{FF2B5EF4-FFF2-40B4-BE49-F238E27FC236}">
                  <a16:creationId xmlns:a16="http://schemas.microsoft.com/office/drawing/2014/main" id="{26B0EB7A-71C6-4E12-ADD8-D8DE4371B065}"/>
                </a:ext>
              </a:extLst>
            </p:cNvPr>
            <p:cNvCxnSpPr>
              <a:cxnSpLocks noChangeAspect="1"/>
              <a:stCxn id="33" idx="3"/>
              <a:endCxn id="34" idx="1"/>
            </p:cNvCxnSpPr>
            <p:nvPr/>
          </p:nvCxnSpPr>
          <p:spPr>
            <a:xfrm>
              <a:off x="3020176" y="5195330"/>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D7ACB12-98CC-43D8-94E4-7818AEB4A4BD}"/>
                </a:ext>
              </a:extLst>
            </p:cNvPr>
            <p:cNvSpPr>
              <a:spLocks noChangeAspect="1"/>
            </p:cNvSpPr>
            <p:nvPr/>
          </p:nvSpPr>
          <p:spPr bwMode="auto">
            <a:xfrm>
              <a:off x="5059627" y="4383329"/>
              <a:ext cx="2653549" cy="1480639"/>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45" name="Rectangle 44">
              <a:extLst>
                <a:ext uri="{FF2B5EF4-FFF2-40B4-BE49-F238E27FC236}">
                  <a16:creationId xmlns:a16="http://schemas.microsoft.com/office/drawing/2014/main" id="{24C942C7-E48E-4E27-9576-7924BFC7C210}"/>
                </a:ext>
              </a:extLst>
            </p:cNvPr>
            <p:cNvSpPr>
              <a:spLocks noChangeAspect="1"/>
            </p:cNvSpPr>
            <p:nvPr/>
          </p:nvSpPr>
          <p:spPr bwMode="auto">
            <a:xfrm>
              <a:off x="5277877" y="4765247"/>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Deploy</a:t>
              </a:r>
            </a:p>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Endpoint</a:t>
              </a:r>
            </a:p>
          </p:txBody>
        </p:sp>
        <p:sp>
          <p:nvSpPr>
            <p:cNvPr id="46" name="Rectangle 45">
              <a:extLst>
                <a:ext uri="{FF2B5EF4-FFF2-40B4-BE49-F238E27FC236}">
                  <a16:creationId xmlns:a16="http://schemas.microsoft.com/office/drawing/2014/main" id="{29A63F24-5485-4BC6-BE61-1C9FE09FFF4B}"/>
                </a:ext>
              </a:extLst>
            </p:cNvPr>
            <p:cNvSpPr>
              <a:spLocks noChangeAspect="1"/>
            </p:cNvSpPr>
            <p:nvPr/>
          </p:nvSpPr>
          <p:spPr bwMode="auto">
            <a:xfrm>
              <a:off x="6602361" y="4765247"/>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Set-up</a:t>
              </a:r>
            </a:p>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Drift Monitor</a:t>
              </a:r>
            </a:p>
          </p:txBody>
        </p:sp>
        <p:cxnSp>
          <p:nvCxnSpPr>
            <p:cNvPr id="48" name="Straight Arrow Connector 47">
              <a:extLst>
                <a:ext uri="{FF2B5EF4-FFF2-40B4-BE49-F238E27FC236}">
                  <a16:creationId xmlns:a16="http://schemas.microsoft.com/office/drawing/2014/main" id="{6A487D24-2DBD-4C48-A0D3-CD274F207C1D}"/>
                </a:ext>
              </a:extLst>
            </p:cNvPr>
            <p:cNvCxnSpPr>
              <a:cxnSpLocks noChangeAspect="1"/>
              <a:stCxn id="45" idx="3"/>
              <a:endCxn id="46" idx="1"/>
            </p:cNvCxnSpPr>
            <p:nvPr/>
          </p:nvCxnSpPr>
          <p:spPr>
            <a:xfrm>
              <a:off x="6138043" y="5195330"/>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A3636B9C-88BA-4D71-A250-E44B9B82CEC0}"/>
                </a:ext>
              </a:extLst>
            </p:cNvPr>
            <p:cNvSpPr>
              <a:spLocks noChangeAspect="1"/>
            </p:cNvSpPr>
            <p:nvPr/>
          </p:nvSpPr>
          <p:spPr bwMode="auto">
            <a:xfrm>
              <a:off x="2157871" y="6148615"/>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ACI / AKS</a:t>
              </a:r>
            </a:p>
          </p:txBody>
        </p:sp>
        <p:sp>
          <p:nvSpPr>
            <p:cNvPr id="53" name="Rectangle: Rounded Corners 52">
              <a:extLst>
                <a:ext uri="{FF2B5EF4-FFF2-40B4-BE49-F238E27FC236}">
                  <a16:creationId xmlns:a16="http://schemas.microsoft.com/office/drawing/2014/main" id="{ADDAA2CD-7744-4E1B-BB5A-90673DFD3651}"/>
                </a:ext>
              </a:extLst>
            </p:cNvPr>
            <p:cNvSpPr>
              <a:spLocks noChangeAspect="1"/>
            </p:cNvSpPr>
            <p:nvPr/>
          </p:nvSpPr>
          <p:spPr bwMode="auto">
            <a:xfrm>
              <a:off x="5277877" y="6148614"/>
              <a:ext cx="860165" cy="434452"/>
            </a:xfrm>
            <a:prstGeom prst="roundRect">
              <a:avLst/>
            </a:prstGeom>
            <a:solidFill>
              <a:schemeClr val="accent2"/>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bg1"/>
                  </a:solidFill>
                  <a:latin typeface="Segoe UI Semilight" panose="020B0402040204020203" pitchFamily="34" charset="0"/>
                  <a:ea typeface="Segoe UI" pitchFamily="34" charset="0"/>
                  <a:cs typeface="Segoe UI Semilight" panose="020B0402040204020203" pitchFamily="34" charset="0"/>
                </a:rPr>
                <a:t>AKS</a:t>
              </a:r>
            </a:p>
          </p:txBody>
        </p:sp>
        <p:sp>
          <p:nvSpPr>
            <p:cNvPr id="55" name="Rectangle: Rounded Corners 54">
              <a:extLst>
                <a:ext uri="{FF2B5EF4-FFF2-40B4-BE49-F238E27FC236}">
                  <a16:creationId xmlns:a16="http://schemas.microsoft.com/office/drawing/2014/main" id="{74D85FD3-EA0A-4D5A-811D-81FBAE187B4C}"/>
                </a:ext>
              </a:extLst>
            </p:cNvPr>
            <p:cNvSpPr>
              <a:spLocks noChangeAspect="1"/>
            </p:cNvSpPr>
            <p:nvPr/>
          </p:nvSpPr>
          <p:spPr bwMode="auto">
            <a:xfrm>
              <a:off x="3482353" y="6148615"/>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App</a:t>
              </a:r>
            </a:p>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Insights</a:t>
              </a:r>
            </a:p>
          </p:txBody>
        </p:sp>
        <p:sp>
          <p:nvSpPr>
            <p:cNvPr id="57" name="Rectangle: Rounded Corners 56">
              <a:extLst>
                <a:ext uri="{FF2B5EF4-FFF2-40B4-BE49-F238E27FC236}">
                  <a16:creationId xmlns:a16="http://schemas.microsoft.com/office/drawing/2014/main" id="{A60C29F1-05E4-433C-8E49-458D505F25F7}"/>
                </a:ext>
              </a:extLst>
            </p:cNvPr>
            <p:cNvSpPr>
              <a:spLocks noChangeAspect="1"/>
            </p:cNvSpPr>
            <p:nvPr/>
          </p:nvSpPr>
          <p:spPr bwMode="auto">
            <a:xfrm>
              <a:off x="7926843" y="6161452"/>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Storage</a:t>
              </a:r>
            </a:p>
          </p:txBody>
        </p:sp>
        <p:sp>
          <p:nvSpPr>
            <p:cNvPr id="61" name="Rectangle: Rounded Corners 60">
              <a:extLst>
                <a:ext uri="{FF2B5EF4-FFF2-40B4-BE49-F238E27FC236}">
                  <a16:creationId xmlns:a16="http://schemas.microsoft.com/office/drawing/2014/main" id="{B46495E2-E5BA-470F-9F8C-2E78E9651CBF}"/>
                </a:ext>
              </a:extLst>
            </p:cNvPr>
            <p:cNvSpPr>
              <a:spLocks noChangeAspect="1"/>
            </p:cNvSpPr>
            <p:nvPr/>
          </p:nvSpPr>
          <p:spPr bwMode="auto">
            <a:xfrm>
              <a:off x="6602361" y="6148614"/>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Drift Monitor</a:t>
              </a:r>
            </a:p>
          </p:txBody>
        </p:sp>
        <p:sp>
          <p:nvSpPr>
            <p:cNvPr id="63" name="Rectangle: Rounded Corners 62">
              <a:extLst>
                <a:ext uri="{FF2B5EF4-FFF2-40B4-BE49-F238E27FC236}">
                  <a16:creationId xmlns:a16="http://schemas.microsoft.com/office/drawing/2014/main" id="{74777642-6B28-4E88-98F3-204012E7BF4C}"/>
                </a:ext>
              </a:extLst>
            </p:cNvPr>
            <p:cNvSpPr>
              <a:spLocks noChangeAspect="1"/>
            </p:cNvSpPr>
            <p:nvPr/>
          </p:nvSpPr>
          <p:spPr bwMode="auto">
            <a:xfrm>
              <a:off x="10714558" y="3196249"/>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Model Registry</a:t>
              </a:r>
            </a:p>
          </p:txBody>
        </p:sp>
        <p:sp>
          <p:nvSpPr>
            <p:cNvPr id="65" name="Rectangle: Rounded Corners 64">
              <a:extLst>
                <a:ext uri="{FF2B5EF4-FFF2-40B4-BE49-F238E27FC236}">
                  <a16:creationId xmlns:a16="http://schemas.microsoft.com/office/drawing/2014/main" id="{0A5F1C61-CA43-4053-A3FA-60586140EE57}"/>
                </a:ext>
              </a:extLst>
            </p:cNvPr>
            <p:cNvSpPr>
              <a:spLocks noChangeAspect="1"/>
            </p:cNvSpPr>
            <p:nvPr/>
          </p:nvSpPr>
          <p:spPr bwMode="auto">
            <a:xfrm>
              <a:off x="617276" y="2504755"/>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Code Repo</a:t>
              </a:r>
            </a:p>
          </p:txBody>
        </p:sp>
        <p:sp>
          <p:nvSpPr>
            <p:cNvPr id="76" name="Rectangle: Rounded Corners 75">
              <a:extLst>
                <a:ext uri="{FF2B5EF4-FFF2-40B4-BE49-F238E27FC236}">
                  <a16:creationId xmlns:a16="http://schemas.microsoft.com/office/drawing/2014/main" id="{AF47A446-9E19-4C33-8B42-518889BDE056}"/>
                </a:ext>
              </a:extLst>
            </p:cNvPr>
            <p:cNvSpPr>
              <a:spLocks noChangeAspect="1"/>
            </p:cNvSpPr>
            <p:nvPr/>
          </p:nvSpPr>
          <p:spPr bwMode="auto">
            <a:xfrm>
              <a:off x="9251325" y="6161451"/>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App</a:t>
              </a:r>
            </a:p>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Insights</a:t>
              </a:r>
            </a:p>
          </p:txBody>
        </p:sp>
        <p:sp>
          <p:nvSpPr>
            <p:cNvPr id="82" name="Rectangle: Rounded Corners 81">
              <a:extLst>
                <a:ext uri="{FF2B5EF4-FFF2-40B4-BE49-F238E27FC236}">
                  <a16:creationId xmlns:a16="http://schemas.microsoft.com/office/drawing/2014/main" id="{1C512AD0-23AF-498D-A98C-C218A1581F38}"/>
                </a:ext>
              </a:extLst>
            </p:cNvPr>
            <p:cNvSpPr>
              <a:spLocks noChangeAspect="1"/>
            </p:cNvSpPr>
            <p:nvPr/>
          </p:nvSpPr>
          <p:spPr bwMode="auto">
            <a:xfrm>
              <a:off x="10714558" y="1599387"/>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Trigger</a:t>
              </a:r>
            </a:p>
          </p:txBody>
        </p:sp>
        <p:cxnSp>
          <p:nvCxnSpPr>
            <p:cNvPr id="84" name="Straight Arrow Connector 83">
              <a:extLst>
                <a:ext uri="{FF2B5EF4-FFF2-40B4-BE49-F238E27FC236}">
                  <a16:creationId xmlns:a16="http://schemas.microsoft.com/office/drawing/2014/main" id="{4D2BEF6D-D05C-4442-A1EB-9B619AC1BBF8}"/>
                </a:ext>
              </a:extLst>
            </p:cNvPr>
            <p:cNvCxnSpPr>
              <a:cxnSpLocks noChangeAspect="1"/>
              <a:stCxn id="65" idx="3"/>
              <a:endCxn id="29" idx="1"/>
            </p:cNvCxnSpPr>
            <p:nvPr/>
          </p:nvCxnSpPr>
          <p:spPr>
            <a:xfrm>
              <a:off x="1477441" y="2721982"/>
              <a:ext cx="464318" cy="1"/>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C0A9331-96C8-41E7-BEE1-C9265DE458B5}"/>
                </a:ext>
              </a:extLst>
            </p:cNvPr>
            <p:cNvCxnSpPr>
              <a:cxnSpLocks noChangeAspect="1"/>
              <a:stCxn id="29" idx="3"/>
              <a:endCxn id="31" idx="1"/>
            </p:cNvCxnSpPr>
            <p:nvPr/>
          </p:nvCxnSpPr>
          <p:spPr>
            <a:xfrm>
              <a:off x="5883111" y="2721983"/>
              <a:ext cx="445572"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68860E-2B24-4B1F-9291-78A7919651A2}"/>
                </a:ext>
              </a:extLst>
            </p:cNvPr>
            <p:cNvCxnSpPr>
              <a:cxnSpLocks noChangeAspect="1"/>
              <a:stCxn id="32" idx="3"/>
              <a:endCxn id="44" idx="1"/>
            </p:cNvCxnSpPr>
            <p:nvPr/>
          </p:nvCxnSpPr>
          <p:spPr>
            <a:xfrm flipV="1">
              <a:off x="4595308" y="5123648"/>
              <a:ext cx="464319" cy="1"/>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755FD01-FD3D-4582-8137-5036AF8C5BDA}"/>
                </a:ext>
              </a:extLst>
            </p:cNvPr>
            <p:cNvCxnSpPr>
              <a:cxnSpLocks noChangeAspect="1"/>
              <a:stCxn id="33" idx="2"/>
              <a:endCxn id="51" idx="0"/>
            </p:cNvCxnSpPr>
            <p:nvPr/>
          </p:nvCxnSpPr>
          <p:spPr>
            <a:xfrm flipH="1">
              <a:off x="2587953" y="5625412"/>
              <a:ext cx="2140" cy="523204"/>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E0064CA5-61B1-4949-A759-F002511E5A3A}"/>
                </a:ext>
              </a:extLst>
            </p:cNvPr>
            <p:cNvCxnSpPr>
              <a:cxnSpLocks noChangeAspect="1"/>
              <a:stCxn id="51" idx="3"/>
              <a:endCxn id="55" idx="1"/>
            </p:cNvCxnSpPr>
            <p:nvPr/>
          </p:nvCxnSpPr>
          <p:spPr>
            <a:xfrm>
              <a:off x="3018036" y="6365841"/>
              <a:ext cx="464317"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8218577-93A9-4D95-B804-E8C88611C539}"/>
                </a:ext>
              </a:extLst>
            </p:cNvPr>
            <p:cNvCxnSpPr>
              <a:cxnSpLocks noChangeAspect="1"/>
              <a:stCxn id="45" idx="2"/>
              <a:endCxn id="53" idx="0"/>
            </p:cNvCxnSpPr>
            <p:nvPr/>
          </p:nvCxnSpPr>
          <p:spPr>
            <a:xfrm>
              <a:off x="5707960" y="5625412"/>
              <a:ext cx="0" cy="523203"/>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CD54D71-8F25-4D3C-A524-040EC0052679}"/>
                </a:ext>
              </a:extLst>
            </p:cNvPr>
            <p:cNvCxnSpPr>
              <a:cxnSpLocks noChangeAspect="1"/>
              <a:stCxn id="46" idx="2"/>
              <a:endCxn id="61" idx="0"/>
            </p:cNvCxnSpPr>
            <p:nvPr/>
          </p:nvCxnSpPr>
          <p:spPr>
            <a:xfrm>
              <a:off x="7032443" y="5625412"/>
              <a:ext cx="0" cy="523203"/>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85F9493A-20E6-4CF5-A282-564C7FDF841A}"/>
                </a:ext>
              </a:extLst>
            </p:cNvPr>
            <p:cNvCxnSpPr>
              <a:cxnSpLocks noChangeAspect="1"/>
              <a:stCxn id="53" idx="2"/>
              <a:endCxn id="57" idx="2"/>
            </p:cNvCxnSpPr>
            <p:nvPr/>
          </p:nvCxnSpPr>
          <p:spPr>
            <a:xfrm rot="16200000" flipH="1">
              <a:off x="7026024" y="5265002"/>
              <a:ext cx="12838" cy="2648965"/>
            </a:xfrm>
            <a:prstGeom prst="bentConnector3">
              <a:avLst>
                <a:gd name="adj1" fmla="val 1775093"/>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7ACFB3C7-0163-489E-A8B9-8830902ED32B}"/>
                </a:ext>
              </a:extLst>
            </p:cNvPr>
            <p:cNvCxnSpPr>
              <a:cxnSpLocks noChangeAspect="1"/>
              <a:stCxn id="53" idx="2"/>
              <a:endCxn id="76" idx="2"/>
            </p:cNvCxnSpPr>
            <p:nvPr/>
          </p:nvCxnSpPr>
          <p:spPr>
            <a:xfrm rot="16200000" flipH="1">
              <a:off x="7688265" y="4602761"/>
              <a:ext cx="12837" cy="3973447"/>
            </a:xfrm>
            <a:prstGeom prst="bentConnector3">
              <a:avLst>
                <a:gd name="adj1" fmla="val 2572579"/>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56DCF1B0-49FD-41FF-9F4D-EA1FC509F2D1}"/>
                </a:ext>
              </a:extLst>
            </p:cNvPr>
            <p:cNvCxnSpPr>
              <a:cxnSpLocks noChangeAspect="1"/>
              <a:stCxn id="31" idx="2"/>
              <a:endCxn id="32" idx="1"/>
            </p:cNvCxnSpPr>
            <p:nvPr/>
          </p:nvCxnSpPr>
          <p:spPr>
            <a:xfrm rot="5400000">
              <a:off x="4291467" y="1115758"/>
              <a:ext cx="1658184" cy="6357599"/>
            </a:xfrm>
            <a:prstGeom prst="bentConnector4">
              <a:avLst>
                <a:gd name="adj1" fmla="val 19858"/>
                <a:gd name="adj2" fmla="val 105957"/>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Rectangle: Rounded Corners 140">
              <a:extLst>
                <a:ext uri="{FF2B5EF4-FFF2-40B4-BE49-F238E27FC236}">
                  <a16:creationId xmlns:a16="http://schemas.microsoft.com/office/drawing/2014/main" id="{610DEA03-A4CC-4788-94D8-4DBB55BCA9BB}"/>
                </a:ext>
              </a:extLst>
            </p:cNvPr>
            <p:cNvSpPr>
              <a:spLocks noChangeAspect="1"/>
            </p:cNvSpPr>
            <p:nvPr/>
          </p:nvSpPr>
          <p:spPr bwMode="auto">
            <a:xfrm>
              <a:off x="10714558" y="3675489"/>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Exp. Logs</a:t>
              </a:r>
            </a:p>
          </p:txBody>
        </p:sp>
        <p:cxnSp>
          <p:nvCxnSpPr>
            <p:cNvPr id="142" name="Connector: Elbow 141">
              <a:extLst>
                <a:ext uri="{FF2B5EF4-FFF2-40B4-BE49-F238E27FC236}">
                  <a16:creationId xmlns:a16="http://schemas.microsoft.com/office/drawing/2014/main" id="{65A98BEF-6429-4C10-AB2B-5139C403FDBD}"/>
                </a:ext>
              </a:extLst>
            </p:cNvPr>
            <p:cNvCxnSpPr>
              <a:cxnSpLocks noChangeAspect="1"/>
              <a:stCxn id="13" idx="2"/>
              <a:endCxn id="141" idx="1"/>
            </p:cNvCxnSpPr>
            <p:nvPr/>
          </p:nvCxnSpPr>
          <p:spPr>
            <a:xfrm rot="16200000" flipH="1">
              <a:off x="8512884" y="1691041"/>
              <a:ext cx="665806" cy="3737542"/>
            </a:xfrm>
            <a:prstGeom prst="bentConnector2">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9F703502-B2C0-4835-9AA5-5DDD438B20AF}"/>
                </a:ext>
              </a:extLst>
            </p:cNvPr>
            <p:cNvCxnSpPr>
              <a:cxnSpLocks noChangeAspect="1"/>
              <a:stCxn id="17" idx="2"/>
              <a:endCxn id="63" idx="1"/>
            </p:cNvCxnSpPr>
            <p:nvPr/>
          </p:nvCxnSpPr>
          <p:spPr>
            <a:xfrm rot="16200000" flipH="1">
              <a:off x="10076986" y="2775903"/>
              <a:ext cx="186566" cy="1088577"/>
            </a:xfrm>
            <a:prstGeom prst="bentConnector2">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CCAC8B5A-6302-4D6C-9874-1AD430996696}"/>
                </a:ext>
              </a:extLst>
            </p:cNvPr>
            <p:cNvSpPr txBox="1"/>
            <p:nvPr/>
          </p:nvSpPr>
          <p:spPr>
            <a:xfrm>
              <a:off x="1769776" y="1596607"/>
              <a:ext cx="4113335" cy="369332"/>
            </a:xfrm>
            <a:prstGeom prst="rect">
              <a:avLst/>
            </a:prstGeom>
            <a:noFill/>
          </p:spPr>
          <p:txBody>
            <a:bodyPr wrap="square">
              <a:spAutoFit/>
            </a:bodyPr>
            <a:lstStyle/>
            <a:p>
              <a:pPr defTabSz="932472" fontAlgn="base">
                <a:spcBef>
                  <a:spcPct val="0"/>
                </a:spcBef>
                <a:spcAft>
                  <a:spcPct val="0"/>
                </a:spcAft>
              </a:pPr>
              <a:r>
                <a:rPr lang="en-AU" sz="1800">
                  <a:solidFill>
                    <a:schemeClr val="tx1"/>
                  </a:solidFill>
                  <a:latin typeface="Segoe UI Semilight" panose="020B0402040204020203" pitchFamily="34" charset="0"/>
                  <a:ea typeface="Segoe UI" pitchFamily="34" charset="0"/>
                  <a:cs typeface="Segoe UI Semilight" panose="020B0402040204020203" pitchFamily="34" charset="0"/>
                </a:rPr>
                <a:t>Build</a:t>
              </a:r>
            </a:p>
          </p:txBody>
        </p:sp>
        <p:sp>
          <p:nvSpPr>
            <p:cNvPr id="176" name="TextBox 175">
              <a:extLst>
                <a:ext uri="{FF2B5EF4-FFF2-40B4-BE49-F238E27FC236}">
                  <a16:creationId xmlns:a16="http://schemas.microsoft.com/office/drawing/2014/main" id="{79DF1E0B-0C1A-40CC-8944-59D75331AA3E}"/>
                </a:ext>
              </a:extLst>
            </p:cNvPr>
            <p:cNvSpPr txBox="1"/>
            <p:nvPr/>
          </p:nvSpPr>
          <p:spPr>
            <a:xfrm>
              <a:off x="1769775" y="4001464"/>
              <a:ext cx="4113335" cy="369332"/>
            </a:xfrm>
            <a:prstGeom prst="rect">
              <a:avLst/>
            </a:prstGeom>
            <a:noFill/>
          </p:spPr>
          <p:txBody>
            <a:bodyPr wrap="square">
              <a:spAutoFit/>
            </a:bodyPr>
            <a:lstStyle/>
            <a:p>
              <a:pPr defTabSz="932472" fontAlgn="base">
                <a:spcBef>
                  <a:spcPct val="0"/>
                </a:spcBef>
                <a:spcAft>
                  <a:spcPct val="0"/>
                </a:spcAft>
              </a:pPr>
              <a:r>
                <a:rPr lang="en-AU" sz="1800">
                  <a:solidFill>
                    <a:schemeClr val="tx1"/>
                  </a:solidFill>
                  <a:latin typeface="Segoe UI Semilight" panose="020B0402040204020203" pitchFamily="34" charset="0"/>
                  <a:ea typeface="Segoe UI" pitchFamily="34" charset="0"/>
                  <a:cs typeface="Segoe UI Semilight" panose="020B0402040204020203" pitchFamily="34" charset="0"/>
                </a:rPr>
                <a:t>Release</a:t>
              </a:r>
            </a:p>
          </p:txBody>
        </p:sp>
        <p:sp>
          <p:nvSpPr>
            <p:cNvPr id="178" name="TextBox 177">
              <a:extLst>
                <a:ext uri="{FF2B5EF4-FFF2-40B4-BE49-F238E27FC236}">
                  <a16:creationId xmlns:a16="http://schemas.microsoft.com/office/drawing/2014/main" id="{D2101616-D356-47E9-A6DA-467824826248}"/>
                </a:ext>
              </a:extLst>
            </p:cNvPr>
            <p:cNvSpPr txBox="1"/>
            <p:nvPr/>
          </p:nvSpPr>
          <p:spPr>
            <a:xfrm>
              <a:off x="1941758" y="2018351"/>
              <a:ext cx="3941352" cy="307777"/>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Code Quality Pipeline</a:t>
              </a:r>
            </a:p>
          </p:txBody>
        </p:sp>
        <p:sp>
          <p:nvSpPr>
            <p:cNvPr id="180" name="TextBox 179">
              <a:extLst>
                <a:ext uri="{FF2B5EF4-FFF2-40B4-BE49-F238E27FC236}">
                  <a16:creationId xmlns:a16="http://schemas.microsoft.com/office/drawing/2014/main" id="{8503CE06-92F3-461D-A3E6-0C5D3881BE71}"/>
                </a:ext>
              </a:extLst>
            </p:cNvPr>
            <p:cNvSpPr txBox="1"/>
            <p:nvPr/>
          </p:nvSpPr>
          <p:spPr>
            <a:xfrm>
              <a:off x="6339385" y="2006222"/>
              <a:ext cx="3910858" cy="317274"/>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Training Pipeline</a:t>
              </a:r>
            </a:p>
          </p:txBody>
        </p:sp>
        <p:sp>
          <p:nvSpPr>
            <p:cNvPr id="182" name="TextBox 181">
              <a:extLst>
                <a:ext uri="{FF2B5EF4-FFF2-40B4-BE49-F238E27FC236}">
                  <a16:creationId xmlns:a16="http://schemas.microsoft.com/office/drawing/2014/main" id="{48006DBC-81E6-4C50-BA39-BC5030C8DC6B}"/>
                </a:ext>
              </a:extLst>
            </p:cNvPr>
            <p:cNvSpPr txBox="1"/>
            <p:nvPr/>
          </p:nvSpPr>
          <p:spPr>
            <a:xfrm>
              <a:off x="1941758" y="4414664"/>
              <a:ext cx="2653550" cy="307777"/>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Staging / QA</a:t>
              </a:r>
            </a:p>
          </p:txBody>
        </p:sp>
        <p:sp>
          <p:nvSpPr>
            <p:cNvPr id="184" name="TextBox 183">
              <a:extLst>
                <a:ext uri="{FF2B5EF4-FFF2-40B4-BE49-F238E27FC236}">
                  <a16:creationId xmlns:a16="http://schemas.microsoft.com/office/drawing/2014/main" id="{68DD2A11-9036-4BE9-8FEF-211A0AC1B9E1}"/>
                </a:ext>
              </a:extLst>
            </p:cNvPr>
            <p:cNvSpPr txBox="1"/>
            <p:nvPr/>
          </p:nvSpPr>
          <p:spPr>
            <a:xfrm>
              <a:off x="5059627" y="4414664"/>
              <a:ext cx="2653551" cy="307777"/>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Production</a:t>
              </a:r>
            </a:p>
          </p:txBody>
        </p:sp>
        <p:cxnSp>
          <p:nvCxnSpPr>
            <p:cNvPr id="185" name="Connector: Elbow 184">
              <a:extLst>
                <a:ext uri="{FF2B5EF4-FFF2-40B4-BE49-F238E27FC236}">
                  <a16:creationId xmlns:a16="http://schemas.microsoft.com/office/drawing/2014/main" id="{059D695C-63E7-4F15-91AE-CB91AFC316BF}"/>
                </a:ext>
              </a:extLst>
            </p:cNvPr>
            <p:cNvCxnSpPr>
              <a:cxnSpLocks noChangeAspect="1"/>
              <a:stCxn id="82" idx="1"/>
              <a:endCxn id="31" idx="0"/>
            </p:cNvCxnSpPr>
            <p:nvPr/>
          </p:nvCxnSpPr>
          <p:spPr>
            <a:xfrm rot="10800000" flipV="1">
              <a:off x="8299358" y="1816612"/>
              <a:ext cx="2415200" cy="161889"/>
            </a:xfrm>
            <a:prstGeom prst="bentConnector2">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3659EE6C-37D1-4D7F-92BF-03FA9EC29474}"/>
                </a:ext>
              </a:extLst>
            </p:cNvPr>
            <p:cNvSpPr txBox="1"/>
            <p:nvPr/>
          </p:nvSpPr>
          <p:spPr>
            <a:xfrm>
              <a:off x="10714557" y="2072284"/>
              <a:ext cx="860166" cy="584775"/>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Trigger model </a:t>
              </a:r>
              <a:r>
                <a:rPr lang="en-AU" sz="800">
                  <a:latin typeface="Segoe UI Semilight" panose="020B0402040204020203" pitchFamily="34" charset="0"/>
                  <a:ea typeface="Segoe UI" pitchFamily="34" charset="0"/>
                  <a:cs typeface="Segoe UI Semilight" panose="020B0402040204020203" pitchFamily="34" charset="0"/>
                </a:rPr>
                <a:t>re-training based on </a:t>
              </a: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event / schedule</a:t>
              </a:r>
            </a:p>
          </p:txBody>
        </p:sp>
        <p:sp>
          <p:nvSpPr>
            <p:cNvPr id="198" name="TextBox 197">
              <a:extLst>
                <a:ext uri="{FF2B5EF4-FFF2-40B4-BE49-F238E27FC236}">
                  <a16:creationId xmlns:a16="http://schemas.microsoft.com/office/drawing/2014/main" id="{D3C4BDD8-89E7-471B-A5B9-C189F443A8EB}"/>
                </a:ext>
              </a:extLst>
            </p:cNvPr>
            <p:cNvSpPr txBox="1"/>
            <p:nvPr/>
          </p:nvSpPr>
          <p:spPr>
            <a:xfrm>
              <a:off x="9066048" y="3909270"/>
              <a:ext cx="1648509" cy="21544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Capture training metrics</a:t>
              </a:r>
            </a:p>
          </p:txBody>
        </p:sp>
        <p:sp>
          <p:nvSpPr>
            <p:cNvPr id="200" name="TextBox 199">
              <a:extLst>
                <a:ext uri="{FF2B5EF4-FFF2-40B4-BE49-F238E27FC236}">
                  <a16:creationId xmlns:a16="http://schemas.microsoft.com/office/drawing/2014/main" id="{23614094-1C6F-4875-BB4F-0E1E7114096E}"/>
                </a:ext>
              </a:extLst>
            </p:cNvPr>
            <p:cNvSpPr txBox="1"/>
            <p:nvPr/>
          </p:nvSpPr>
          <p:spPr>
            <a:xfrm>
              <a:off x="9610401" y="3434698"/>
              <a:ext cx="997240" cy="21544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Register model</a:t>
              </a:r>
            </a:p>
          </p:txBody>
        </p:sp>
        <p:sp>
          <p:nvSpPr>
            <p:cNvPr id="208" name="TextBox 207">
              <a:extLst>
                <a:ext uri="{FF2B5EF4-FFF2-40B4-BE49-F238E27FC236}">
                  <a16:creationId xmlns:a16="http://schemas.microsoft.com/office/drawing/2014/main" id="{928467F1-C973-4133-8B58-8FC39A3163B0}"/>
                </a:ext>
              </a:extLst>
            </p:cNvPr>
            <p:cNvSpPr txBox="1"/>
            <p:nvPr/>
          </p:nvSpPr>
          <p:spPr>
            <a:xfrm>
              <a:off x="1396763" y="2742598"/>
              <a:ext cx="553993" cy="33855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Pull Request</a:t>
              </a:r>
            </a:p>
          </p:txBody>
        </p:sp>
        <p:sp>
          <p:nvSpPr>
            <p:cNvPr id="210" name="TextBox 209">
              <a:extLst>
                <a:ext uri="{FF2B5EF4-FFF2-40B4-BE49-F238E27FC236}">
                  <a16:creationId xmlns:a16="http://schemas.microsoft.com/office/drawing/2014/main" id="{BA4150DB-84B2-4DCF-A56C-BCE25F449D35}"/>
                </a:ext>
              </a:extLst>
            </p:cNvPr>
            <p:cNvSpPr txBox="1"/>
            <p:nvPr/>
          </p:nvSpPr>
          <p:spPr>
            <a:xfrm>
              <a:off x="4520666" y="4775205"/>
              <a:ext cx="613603" cy="33855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Approval Gate</a:t>
              </a:r>
            </a:p>
          </p:txBody>
        </p:sp>
        <p:sp>
          <p:nvSpPr>
            <p:cNvPr id="214" name="TextBox 213">
              <a:extLst>
                <a:ext uri="{FF2B5EF4-FFF2-40B4-BE49-F238E27FC236}">
                  <a16:creationId xmlns:a16="http://schemas.microsoft.com/office/drawing/2014/main" id="{D2D10E3B-2985-44D9-8F2E-9754CC835742}"/>
                </a:ext>
              </a:extLst>
            </p:cNvPr>
            <p:cNvSpPr txBox="1"/>
            <p:nvPr/>
          </p:nvSpPr>
          <p:spPr>
            <a:xfrm>
              <a:off x="2926276" y="6426626"/>
              <a:ext cx="613603" cy="338554"/>
            </a:xfrm>
            <a:prstGeom prst="rect">
              <a:avLst/>
            </a:prstGeom>
            <a:noFill/>
          </p:spPr>
          <p:txBody>
            <a:bodyPr wrap="square">
              <a:spAutoFit/>
            </a:bodyPr>
            <a:lstStyle/>
            <a:p>
              <a:pPr algn="ctr" defTabSz="932472" fontAlgn="base">
                <a:spcBef>
                  <a:spcPct val="0"/>
                </a:spcBef>
                <a:spcAft>
                  <a:spcPct val="0"/>
                </a:spcAft>
              </a:pPr>
              <a:r>
                <a:rPr lang="en-AU" sz="800">
                  <a:latin typeface="Segoe UI Semilight" panose="020B0402040204020203" pitchFamily="34" charset="0"/>
                  <a:ea typeface="Segoe UI" pitchFamily="34" charset="0"/>
                  <a:cs typeface="Segoe UI Semilight" panose="020B0402040204020203" pitchFamily="34" charset="0"/>
                </a:rPr>
                <a:t>Capture App Logs</a:t>
              </a:r>
              <a:endParaRPr lang="en-AU" sz="800">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216" name="TextBox 215">
              <a:extLst>
                <a:ext uri="{FF2B5EF4-FFF2-40B4-BE49-F238E27FC236}">
                  <a16:creationId xmlns:a16="http://schemas.microsoft.com/office/drawing/2014/main" id="{7BF42B40-2F86-46D9-BA83-70BD99BFEFE2}"/>
                </a:ext>
              </a:extLst>
            </p:cNvPr>
            <p:cNvSpPr txBox="1"/>
            <p:nvPr/>
          </p:nvSpPr>
          <p:spPr>
            <a:xfrm>
              <a:off x="8731580" y="6583065"/>
              <a:ext cx="613603" cy="338554"/>
            </a:xfrm>
            <a:prstGeom prst="rect">
              <a:avLst/>
            </a:prstGeom>
            <a:noFill/>
          </p:spPr>
          <p:txBody>
            <a:bodyPr wrap="square">
              <a:spAutoFit/>
            </a:bodyPr>
            <a:lstStyle/>
            <a:p>
              <a:pPr algn="ctr" defTabSz="932472" fontAlgn="base">
                <a:spcBef>
                  <a:spcPct val="0"/>
                </a:spcBef>
                <a:spcAft>
                  <a:spcPct val="0"/>
                </a:spcAft>
              </a:pPr>
              <a:r>
                <a:rPr lang="en-AU" sz="800">
                  <a:latin typeface="Segoe UI Semilight" panose="020B0402040204020203" pitchFamily="34" charset="0"/>
                  <a:ea typeface="Segoe UI" pitchFamily="34" charset="0"/>
                  <a:cs typeface="Segoe UI Semilight" panose="020B0402040204020203" pitchFamily="34" charset="0"/>
                </a:rPr>
                <a:t>Capture App Logs</a:t>
              </a:r>
              <a:endParaRPr lang="en-AU" sz="800">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218" name="TextBox 217">
              <a:extLst>
                <a:ext uri="{FF2B5EF4-FFF2-40B4-BE49-F238E27FC236}">
                  <a16:creationId xmlns:a16="http://schemas.microsoft.com/office/drawing/2014/main" id="{6DF1FB8E-91B4-4C53-855D-828E86CD2347}"/>
                </a:ext>
              </a:extLst>
            </p:cNvPr>
            <p:cNvSpPr txBox="1"/>
            <p:nvPr/>
          </p:nvSpPr>
          <p:spPr>
            <a:xfrm>
              <a:off x="7412172" y="6365840"/>
              <a:ext cx="613603" cy="461665"/>
            </a:xfrm>
            <a:prstGeom prst="rect">
              <a:avLst/>
            </a:prstGeom>
            <a:noFill/>
          </p:spPr>
          <p:txBody>
            <a:bodyPr wrap="square">
              <a:spAutoFit/>
            </a:bodyPr>
            <a:lstStyle/>
            <a:p>
              <a:pPr algn="ctr" defTabSz="932472" fontAlgn="base">
                <a:spcBef>
                  <a:spcPct val="0"/>
                </a:spcBef>
                <a:spcAft>
                  <a:spcPct val="0"/>
                </a:spcAft>
              </a:pPr>
              <a:r>
                <a:rPr lang="en-AU" sz="800">
                  <a:latin typeface="Segoe UI Semilight" panose="020B0402040204020203" pitchFamily="34" charset="0"/>
                  <a:ea typeface="Segoe UI" pitchFamily="34" charset="0"/>
                  <a:cs typeface="Segoe UI Semilight" panose="020B0402040204020203" pitchFamily="34" charset="0"/>
                </a:rPr>
                <a:t>Capture Inference Data</a:t>
              </a:r>
              <a:endParaRPr lang="en-AU" sz="800">
                <a:solidFill>
                  <a:schemeClr val="tx1"/>
                </a:solidFill>
                <a:latin typeface="Segoe UI Semilight" panose="020B0402040204020203" pitchFamily="34" charset="0"/>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39933334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Batch deployment</a:t>
            </a:r>
          </a:p>
        </p:txBody>
      </p:sp>
      <p:grpSp>
        <p:nvGrpSpPr>
          <p:cNvPr id="219" name="Group 218">
            <a:extLst>
              <a:ext uri="{FF2B5EF4-FFF2-40B4-BE49-F238E27FC236}">
                <a16:creationId xmlns:a16="http://schemas.microsoft.com/office/drawing/2014/main" id="{C9123E3A-6EDD-4EFA-B6BF-102FD5B48838}"/>
              </a:ext>
            </a:extLst>
          </p:cNvPr>
          <p:cNvGrpSpPr/>
          <p:nvPr/>
        </p:nvGrpSpPr>
        <p:grpSpPr>
          <a:xfrm>
            <a:off x="617276" y="1377221"/>
            <a:ext cx="10957447" cy="5346505"/>
            <a:chOff x="617276" y="1575114"/>
            <a:chExt cx="10957447" cy="5346505"/>
          </a:xfrm>
        </p:grpSpPr>
        <p:sp>
          <p:nvSpPr>
            <p:cNvPr id="137" name="Rectangle 136">
              <a:extLst>
                <a:ext uri="{FF2B5EF4-FFF2-40B4-BE49-F238E27FC236}">
                  <a16:creationId xmlns:a16="http://schemas.microsoft.com/office/drawing/2014/main" id="{5D37A14C-A38F-49F5-B638-2D0E8D9679DE}"/>
                </a:ext>
              </a:extLst>
            </p:cNvPr>
            <p:cNvSpPr>
              <a:spLocks noChangeAspect="1"/>
            </p:cNvSpPr>
            <p:nvPr/>
          </p:nvSpPr>
          <p:spPr bwMode="auto">
            <a:xfrm>
              <a:off x="1769776" y="3979942"/>
              <a:ext cx="6148502" cy="2033711"/>
            </a:xfrm>
            <a:prstGeom prst="rect">
              <a:avLst/>
            </a:prstGeom>
            <a:solidFill>
              <a:srgbClr val="E7F5FF"/>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35" name="Rectangle 134">
              <a:extLst>
                <a:ext uri="{FF2B5EF4-FFF2-40B4-BE49-F238E27FC236}">
                  <a16:creationId xmlns:a16="http://schemas.microsoft.com/office/drawing/2014/main" id="{F8914BAD-577E-46D2-864E-9801D9C6293E}"/>
                </a:ext>
              </a:extLst>
            </p:cNvPr>
            <p:cNvSpPr>
              <a:spLocks noChangeAspect="1"/>
            </p:cNvSpPr>
            <p:nvPr/>
          </p:nvSpPr>
          <p:spPr bwMode="auto">
            <a:xfrm>
              <a:off x="1774319" y="1575114"/>
              <a:ext cx="8672240" cy="2033711"/>
            </a:xfrm>
            <a:prstGeom prst="rect">
              <a:avLst/>
            </a:prstGeom>
            <a:solidFill>
              <a:srgbClr val="E7F5FF"/>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31" name="Rectangle 30">
              <a:extLst>
                <a:ext uri="{FF2B5EF4-FFF2-40B4-BE49-F238E27FC236}">
                  <a16:creationId xmlns:a16="http://schemas.microsoft.com/office/drawing/2014/main" id="{5411F6E5-9163-4B13-8716-825F6EEF440B}"/>
                </a:ext>
              </a:extLst>
            </p:cNvPr>
            <p:cNvSpPr>
              <a:spLocks noChangeAspect="1"/>
            </p:cNvSpPr>
            <p:nvPr/>
          </p:nvSpPr>
          <p:spPr bwMode="auto">
            <a:xfrm>
              <a:off x="6328682" y="1978502"/>
              <a:ext cx="3941351" cy="1486963"/>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29" name="Rectangle 28">
              <a:extLst>
                <a:ext uri="{FF2B5EF4-FFF2-40B4-BE49-F238E27FC236}">
                  <a16:creationId xmlns:a16="http://schemas.microsoft.com/office/drawing/2014/main" id="{DBB9A464-24EA-4229-9EBE-168FCD4EA34E}"/>
                </a:ext>
              </a:extLst>
            </p:cNvPr>
            <p:cNvSpPr>
              <a:spLocks noChangeAspect="1"/>
            </p:cNvSpPr>
            <p:nvPr/>
          </p:nvSpPr>
          <p:spPr bwMode="auto">
            <a:xfrm>
              <a:off x="1941759" y="1978502"/>
              <a:ext cx="3941351" cy="1486962"/>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A39EAB79-5135-4F17-8232-FD752EF9F96C}"/>
                </a:ext>
              </a:extLst>
            </p:cNvPr>
            <p:cNvSpPr>
              <a:spLocks noChangeAspect="1"/>
            </p:cNvSpPr>
            <p:nvPr/>
          </p:nvSpPr>
          <p:spPr bwMode="auto">
            <a:xfrm>
              <a:off x="2160010"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Code Linting</a:t>
              </a:r>
            </a:p>
          </p:txBody>
        </p:sp>
        <p:sp>
          <p:nvSpPr>
            <p:cNvPr id="9" name="Rectangle 8">
              <a:extLst>
                <a:ext uri="{FF2B5EF4-FFF2-40B4-BE49-F238E27FC236}">
                  <a16:creationId xmlns:a16="http://schemas.microsoft.com/office/drawing/2014/main" id="{16876914-EEDE-47E7-BE77-7B000DDB01C1}"/>
                </a:ext>
              </a:extLst>
            </p:cNvPr>
            <p:cNvSpPr>
              <a:spLocks noChangeAspect="1"/>
            </p:cNvSpPr>
            <p:nvPr/>
          </p:nvSpPr>
          <p:spPr bwMode="auto">
            <a:xfrm>
              <a:off x="3484493"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Unit Testing</a:t>
              </a:r>
            </a:p>
          </p:txBody>
        </p:sp>
        <p:sp>
          <p:nvSpPr>
            <p:cNvPr id="11" name="Rectangle 10">
              <a:extLst>
                <a:ext uri="{FF2B5EF4-FFF2-40B4-BE49-F238E27FC236}">
                  <a16:creationId xmlns:a16="http://schemas.microsoft.com/office/drawing/2014/main" id="{92CC3F0D-8525-46ED-A548-EC9062AAE5AC}"/>
                </a:ext>
              </a:extLst>
            </p:cNvPr>
            <p:cNvSpPr>
              <a:spLocks noChangeAspect="1"/>
            </p:cNvSpPr>
            <p:nvPr/>
          </p:nvSpPr>
          <p:spPr bwMode="auto">
            <a:xfrm>
              <a:off x="4808975"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Code Quality and Security</a:t>
              </a:r>
            </a:p>
          </p:txBody>
        </p:sp>
        <p:sp>
          <p:nvSpPr>
            <p:cNvPr id="13" name="Rectangle 12">
              <a:extLst>
                <a:ext uri="{FF2B5EF4-FFF2-40B4-BE49-F238E27FC236}">
                  <a16:creationId xmlns:a16="http://schemas.microsoft.com/office/drawing/2014/main" id="{EEA913E2-5688-49DD-BB2B-260C144004F1}"/>
                </a:ext>
              </a:extLst>
            </p:cNvPr>
            <p:cNvSpPr>
              <a:spLocks noChangeAspect="1"/>
            </p:cNvSpPr>
            <p:nvPr/>
          </p:nvSpPr>
          <p:spPr bwMode="auto">
            <a:xfrm>
              <a:off x="6546933"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Train Model</a:t>
              </a:r>
            </a:p>
          </p:txBody>
        </p:sp>
        <p:sp>
          <p:nvSpPr>
            <p:cNvPr id="15" name="Rectangle 14">
              <a:extLst>
                <a:ext uri="{FF2B5EF4-FFF2-40B4-BE49-F238E27FC236}">
                  <a16:creationId xmlns:a16="http://schemas.microsoft.com/office/drawing/2014/main" id="{F35DAF54-AF19-4953-8CCD-E3D74DDF9EE7}"/>
                </a:ext>
              </a:extLst>
            </p:cNvPr>
            <p:cNvSpPr>
              <a:spLocks noChangeAspect="1"/>
            </p:cNvSpPr>
            <p:nvPr/>
          </p:nvSpPr>
          <p:spPr bwMode="auto">
            <a:xfrm>
              <a:off x="7871415"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Evaluate Model</a:t>
              </a:r>
            </a:p>
          </p:txBody>
        </p:sp>
        <p:sp>
          <p:nvSpPr>
            <p:cNvPr id="17" name="Rectangle 16">
              <a:extLst>
                <a:ext uri="{FF2B5EF4-FFF2-40B4-BE49-F238E27FC236}">
                  <a16:creationId xmlns:a16="http://schemas.microsoft.com/office/drawing/2014/main" id="{C8A64B11-EA01-43B6-8C1A-F8B1DFCAD33A}"/>
                </a:ext>
              </a:extLst>
            </p:cNvPr>
            <p:cNvSpPr>
              <a:spLocks noChangeAspect="1"/>
            </p:cNvSpPr>
            <p:nvPr/>
          </p:nvSpPr>
          <p:spPr bwMode="auto">
            <a:xfrm>
              <a:off x="9195898" y="2366745"/>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Register Model</a:t>
              </a:r>
            </a:p>
          </p:txBody>
        </p:sp>
        <p:cxnSp>
          <p:nvCxnSpPr>
            <p:cNvPr id="19" name="Straight Arrow Connector 18">
              <a:extLst>
                <a:ext uri="{FF2B5EF4-FFF2-40B4-BE49-F238E27FC236}">
                  <a16:creationId xmlns:a16="http://schemas.microsoft.com/office/drawing/2014/main" id="{74ED5597-25D0-40F8-A4F8-D727D13C52EB}"/>
                </a:ext>
              </a:extLst>
            </p:cNvPr>
            <p:cNvCxnSpPr>
              <a:cxnSpLocks noChangeAspect="1"/>
              <a:stCxn id="7" idx="3"/>
              <a:endCxn id="9" idx="1"/>
            </p:cNvCxnSpPr>
            <p:nvPr/>
          </p:nvCxnSpPr>
          <p:spPr>
            <a:xfrm>
              <a:off x="3020175" y="2796826"/>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6F7188-DFD3-49B8-B2D9-F129B3866CB6}"/>
                </a:ext>
              </a:extLst>
            </p:cNvPr>
            <p:cNvCxnSpPr>
              <a:cxnSpLocks noChangeAspect="1"/>
              <a:stCxn id="9" idx="3"/>
              <a:endCxn id="11" idx="1"/>
            </p:cNvCxnSpPr>
            <p:nvPr/>
          </p:nvCxnSpPr>
          <p:spPr>
            <a:xfrm>
              <a:off x="4344657" y="2796826"/>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C69ECA-67AC-4927-A721-2761F9BB0D0B}"/>
                </a:ext>
              </a:extLst>
            </p:cNvPr>
            <p:cNvCxnSpPr>
              <a:cxnSpLocks noChangeAspect="1"/>
              <a:stCxn id="13" idx="3"/>
              <a:endCxn id="15" idx="1"/>
            </p:cNvCxnSpPr>
            <p:nvPr/>
          </p:nvCxnSpPr>
          <p:spPr>
            <a:xfrm>
              <a:off x="7407098" y="2796826"/>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6EDE2A-E139-4D96-8CE1-458DD51D6BD2}"/>
                </a:ext>
              </a:extLst>
            </p:cNvPr>
            <p:cNvCxnSpPr>
              <a:cxnSpLocks noChangeAspect="1"/>
              <a:stCxn id="15" idx="3"/>
              <a:endCxn id="17" idx="1"/>
            </p:cNvCxnSpPr>
            <p:nvPr/>
          </p:nvCxnSpPr>
          <p:spPr>
            <a:xfrm>
              <a:off x="8731580" y="2796826"/>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6C7755-705A-44BB-8913-279819311884}"/>
                </a:ext>
              </a:extLst>
            </p:cNvPr>
            <p:cNvSpPr>
              <a:spLocks noChangeAspect="1"/>
            </p:cNvSpPr>
            <p:nvPr/>
          </p:nvSpPr>
          <p:spPr bwMode="auto">
            <a:xfrm>
              <a:off x="1941759" y="4383330"/>
              <a:ext cx="2653549" cy="1480638"/>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33" name="Rectangle 32">
              <a:extLst>
                <a:ext uri="{FF2B5EF4-FFF2-40B4-BE49-F238E27FC236}">
                  <a16:creationId xmlns:a16="http://schemas.microsoft.com/office/drawing/2014/main" id="{AEE19531-AB33-4F3A-9FD7-31D3C103C689}"/>
                </a:ext>
              </a:extLst>
            </p:cNvPr>
            <p:cNvSpPr>
              <a:spLocks noChangeAspect="1"/>
            </p:cNvSpPr>
            <p:nvPr/>
          </p:nvSpPr>
          <p:spPr bwMode="auto">
            <a:xfrm>
              <a:off x="2160011" y="4765247"/>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Deploy</a:t>
              </a:r>
            </a:p>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Pipeline</a:t>
              </a:r>
            </a:p>
          </p:txBody>
        </p:sp>
        <p:sp>
          <p:nvSpPr>
            <p:cNvPr id="34" name="Rectangle 33">
              <a:extLst>
                <a:ext uri="{FF2B5EF4-FFF2-40B4-BE49-F238E27FC236}">
                  <a16:creationId xmlns:a16="http://schemas.microsoft.com/office/drawing/2014/main" id="{6E49D623-A019-47FB-86FD-C041AE1E4739}"/>
                </a:ext>
              </a:extLst>
            </p:cNvPr>
            <p:cNvSpPr>
              <a:spLocks noChangeAspect="1"/>
            </p:cNvSpPr>
            <p:nvPr/>
          </p:nvSpPr>
          <p:spPr bwMode="auto">
            <a:xfrm>
              <a:off x="3484494" y="4765247"/>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E2E Testing</a:t>
              </a:r>
            </a:p>
          </p:txBody>
        </p:sp>
        <p:cxnSp>
          <p:nvCxnSpPr>
            <p:cNvPr id="36" name="Straight Arrow Connector 35">
              <a:extLst>
                <a:ext uri="{FF2B5EF4-FFF2-40B4-BE49-F238E27FC236}">
                  <a16:creationId xmlns:a16="http://schemas.microsoft.com/office/drawing/2014/main" id="{26B0EB7A-71C6-4E12-ADD8-D8DE4371B065}"/>
                </a:ext>
              </a:extLst>
            </p:cNvPr>
            <p:cNvCxnSpPr>
              <a:cxnSpLocks noChangeAspect="1"/>
              <a:stCxn id="33" idx="3"/>
              <a:endCxn id="34" idx="1"/>
            </p:cNvCxnSpPr>
            <p:nvPr/>
          </p:nvCxnSpPr>
          <p:spPr>
            <a:xfrm>
              <a:off x="3020176" y="5195330"/>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D7ACB12-98CC-43D8-94E4-7818AEB4A4BD}"/>
                </a:ext>
              </a:extLst>
            </p:cNvPr>
            <p:cNvSpPr>
              <a:spLocks noChangeAspect="1"/>
            </p:cNvSpPr>
            <p:nvPr/>
          </p:nvSpPr>
          <p:spPr bwMode="auto">
            <a:xfrm>
              <a:off x="5059627" y="4383329"/>
              <a:ext cx="2653549" cy="1480639"/>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45" name="Rectangle 44">
              <a:extLst>
                <a:ext uri="{FF2B5EF4-FFF2-40B4-BE49-F238E27FC236}">
                  <a16:creationId xmlns:a16="http://schemas.microsoft.com/office/drawing/2014/main" id="{24C942C7-E48E-4E27-9576-7924BFC7C210}"/>
                </a:ext>
              </a:extLst>
            </p:cNvPr>
            <p:cNvSpPr>
              <a:spLocks noChangeAspect="1"/>
            </p:cNvSpPr>
            <p:nvPr/>
          </p:nvSpPr>
          <p:spPr bwMode="auto">
            <a:xfrm>
              <a:off x="5277877" y="4765247"/>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Deploy</a:t>
              </a:r>
            </a:p>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Pipeline</a:t>
              </a:r>
            </a:p>
          </p:txBody>
        </p:sp>
        <p:sp>
          <p:nvSpPr>
            <p:cNvPr id="46" name="Rectangle 45">
              <a:extLst>
                <a:ext uri="{FF2B5EF4-FFF2-40B4-BE49-F238E27FC236}">
                  <a16:creationId xmlns:a16="http://schemas.microsoft.com/office/drawing/2014/main" id="{29A63F24-5485-4BC6-BE61-1C9FE09FFF4B}"/>
                </a:ext>
              </a:extLst>
            </p:cNvPr>
            <p:cNvSpPr>
              <a:spLocks noChangeAspect="1"/>
            </p:cNvSpPr>
            <p:nvPr/>
          </p:nvSpPr>
          <p:spPr bwMode="auto">
            <a:xfrm>
              <a:off x="6602361" y="4765247"/>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Set-up</a:t>
              </a:r>
            </a:p>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Drift Monitor</a:t>
              </a:r>
            </a:p>
          </p:txBody>
        </p:sp>
        <p:cxnSp>
          <p:nvCxnSpPr>
            <p:cNvPr id="48" name="Straight Arrow Connector 47">
              <a:extLst>
                <a:ext uri="{FF2B5EF4-FFF2-40B4-BE49-F238E27FC236}">
                  <a16:creationId xmlns:a16="http://schemas.microsoft.com/office/drawing/2014/main" id="{6A487D24-2DBD-4C48-A0D3-CD274F207C1D}"/>
                </a:ext>
              </a:extLst>
            </p:cNvPr>
            <p:cNvCxnSpPr>
              <a:cxnSpLocks noChangeAspect="1"/>
              <a:stCxn id="45" idx="3"/>
              <a:endCxn id="46" idx="1"/>
            </p:cNvCxnSpPr>
            <p:nvPr/>
          </p:nvCxnSpPr>
          <p:spPr>
            <a:xfrm>
              <a:off x="6138043" y="5195330"/>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A3636B9C-88BA-4D71-A250-E44B9B82CEC0}"/>
                </a:ext>
              </a:extLst>
            </p:cNvPr>
            <p:cNvSpPr>
              <a:spLocks noChangeAspect="1"/>
            </p:cNvSpPr>
            <p:nvPr/>
          </p:nvSpPr>
          <p:spPr bwMode="auto">
            <a:xfrm>
              <a:off x="2157871" y="6148615"/>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Pipeline</a:t>
              </a:r>
            </a:p>
          </p:txBody>
        </p:sp>
        <p:sp>
          <p:nvSpPr>
            <p:cNvPr id="53" name="Rectangle: Rounded Corners 52">
              <a:extLst>
                <a:ext uri="{FF2B5EF4-FFF2-40B4-BE49-F238E27FC236}">
                  <a16:creationId xmlns:a16="http://schemas.microsoft.com/office/drawing/2014/main" id="{ADDAA2CD-7744-4E1B-BB5A-90673DFD3651}"/>
                </a:ext>
              </a:extLst>
            </p:cNvPr>
            <p:cNvSpPr>
              <a:spLocks noChangeAspect="1"/>
            </p:cNvSpPr>
            <p:nvPr/>
          </p:nvSpPr>
          <p:spPr bwMode="auto">
            <a:xfrm>
              <a:off x="5277877" y="6148614"/>
              <a:ext cx="860165" cy="434452"/>
            </a:xfrm>
            <a:prstGeom prst="roundRect">
              <a:avLst/>
            </a:prstGeom>
            <a:solidFill>
              <a:schemeClr val="accent2"/>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bg1"/>
                  </a:solidFill>
                  <a:latin typeface="Segoe UI Semilight" panose="020B0402040204020203" pitchFamily="34" charset="0"/>
                  <a:ea typeface="Segoe UI" pitchFamily="34" charset="0"/>
                  <a:cs typeface="Segoe UI Semilight" panose="020B0402040204020203" pitchFamily="34" charset="0"/>
                </a:rPr>
                <a:t>Pipeline</a:t>
              </a:r>
            </a:p>
          </p:txBody>
        </p:sp>
        <p:sp>
          <p:nvSpPr>
            <p:cNvPr id="55" name="Rectangle: Rounded Corners 54">
              <a:extLst>
                <a:ext uri="{FF2B5EF4-FFF2-40B4-BE49-F238E27FC236}">
                  <a16:creationId xmlns:a16="http://schemas.microsoft.com/office/drawing/2014/main" id="{74D85FD3-EA0A-4D5A-811D-81FBAE187B4C}"/>
                </a:ext>
              </a:extLst>
            </p:cNvPr>
            <p:cNvSpPr>
              <a:spLocks noChangeAspect="1"/>
            </p:cNvSpPr>
            <p:nvPr/>
          </p:nvSpPr>
          <p:spPr bwMode="auto">
            <a:xfrm>
              <a:off x="3482353" y="6148615"/>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App</a:t>
              </a:r>
            </a:p>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Insights</a:t>
              </a:r>
            </a:p>
          </p:txBody>
        </p:sp>
        <p:sp>
          <p:nvSpPr>
            <p:cNvPr id="57" name="Rectangle: Rounded Corners 56">
              <a:extLst>
                <a:ext uri="{FF2B5EF4-FFF2-40B4-BE49-F238E27FC236}">
                  <a16:creationId xmlns:a16="http://schemas.microsoft.com/office/drawing/2014/main" id="{A60C29F1-05E4-433C-8E49-458D505F25F7}"/>
                </a:ext>
              </a:extLst>
            </p:cNvPr>
            <p:cNvSpPr>
              <a:spLocks noChangeAspect="1"/>
            </p:cNvSpPr>
            <p:nvPr/>
          </p:nvSpPr>
          <p:spPr bwMode="auto">
            <a:xfrm>
              <a:off x="7926843" y="6161452"/>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Storage</a:t>
              </a:r>
            </a:p>
          </p:txBody>
        </p:sp>
        <p:sp>
          <p:nvSpPr>
            <p:cNvPr id="61" name="Rectangle: Rounded Corners 60">
              <a:extLst>
                <a:ext uri="{FF2B5EF4-FFF2-40B4-BE49-F238E27FC236}">
                  <a16:creationId xmlns:a16="http://schemas.microsoft.com/office/drawing/2014/main" id="{B46495E2-E5BA-470F-9F8C-2E78E9651CBF}"/>
                </a:ext>
              </a:extLst>
            </p:cNvPr>
            <p:cNvSpPr>
              <a:spLocks noChangeAspect="1"/>
            </p:cNvSpPr>
            <p:nvPr/>
          </p:nvSpPr>
          <p:spPr bwMode="auto">
            <a:xfrm>
              <a:off x="6602361" y="6148614"/>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Drift Monitor</a:t>
              </a:r>
            </a:p>
          </p:txBody>
        </p:sp>
        <p:sp>
          <p:nvSpPr>
            <p:cNvPr id="63" name="Rectangle: Rounded Corners 62">
              <a:extLst>
                <a:ext uri="{FF2B5EF4-FFF2-40B4-BE49-F238E27FC236}">
                  <a16:creationId xmlns:a16="http://schemas.microsoft.com/office/drawing/2014/main" id="{74777642-6B28-4E88-98F3-204012E7BF4C}"/>
                </a:ext>
              </a:extLst>
            </p:cNvPr>
            <p:cNvSpPr>
              <a:spLocks noChangeAspect="1"/>
            </p:cNvSpPr>
            <p:nvPr/>
          </p:nvSpPr>
          <p:spPr bwMode="auto">
            <a:xfrm>
              <a:off x="10714558" y="3196249"/>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Model Registry</a:t>
              </a:r>
            </a:p>
          </p:txBody>
        </p:sp>
        <p:sp>
          <p:nvSpPr>
            <p:cNvPr id="65" name="Rectangle: Rounded Corners 64">
              <a:extLst>
                <a:ext uri="{FF2B5EF4-FFF2-40B4-BE49-F238E27FC236}">
                  <a16:creationId xmlns:a16="http://schemas.microsoft.com/office/drawing/2014/main" id="{0A5F1C61-CA43-4053-A3FA-60586140EE57}"/>
                </a:ext>
              </a:extLst>
            </p:cNvPr>
            <p:cNvSpPr>
              <a:spLocks noChangeAspect="1"/>
            </p:cNvSpPr>
            <p:nvPr/>
          </p:nvSpPr>
          <p:spPr bwMode="auto">
            <a:xfrm>
              <a:off x="617276" y="2504755"/>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Code Repo</a:t>
              </a:r>
            </a:p>
          </p:txBody>
        </p:sp>
        <p:sp>
          <p:nvSpPr>
            <p:cNvPr id="76" name="Rectangle: Rounded Corners 75">
              <a:extLst>
                <a:ext uri="{FF2B5EF4-FFF2-40B4-BE49-F238E27FC236}">
                  <a16:creationId xmlns:a16="http://schemas.microsoft.com/office/drawing/2014/main" id="{AF47A446-9E19-4C33-8B42-518889BDE056}"/>
                </a:ext>
              </a:extLst>
            </p:cNvPr>
            <p:cNvSpPr>
              <a:spLocks noChangeAspect="1"/>
            </p:cNvSpPr>
            <p:nvPr/>
          </p:nvSpPr>
          <p:spPr bwMode="auto">
            <a:xfrm>
              <a:off x="9251325" y="6161451"/>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App</a:t>
              </a:r>
            </a:p>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Insights</a:t>
              </a:r>
            </a:p>
          </p:txBody>
        </p:sp>
        <p:sp>
          <p:nvSpPr>
            <p:cNvPr id="82" name="Rectangle: Rounded Corners 81">
              <a:extLst>
                <a:ext uri="{FF2B5EF4-FFF2-40B4-BE49-F238E27FC236}">
                  <a16:creationId xmlns:a16="http://schemas.microsoft.com/office/drawing/2014/main" id="{1C512AD0-23AF-498D-A98C-C218A1581F38}"/>
                </a:ext>
              </a:extLst>
            </p:cNvPr>
            <p:cNvSpPr>
              <a:spLocks noChangeAspect="1"/>
            </p:cNvSpPr>
            <p:nvPr/>
          </p:nvSpPr>
          <p:spPr bwMode="auto">
            <a:xfrm>
              <a:off x="10714558" y="1599387"/>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Trigger</a:t>
              </a:r>
            </a:p>
          </p:txBody>
        </p:sp>
        <p:cxnSp>
          <p:nvCxnSpPr>
            <p:cNvPr id="84" name="Straight Arrow Connector 83">
              <a:extLst>
                <a:ext uri="{FF2B5EF4-FFF2-40B4-BE49-F238E27FC236}">
                  <a16:creationId xmlns:a16="http://schemas.microsoft.com/office/drawing/2014/main" id="{4D2BEF6D-D05C-4442-A1EB-9B619AC1BBF8}"/>
                </a:ext>
              </a:extLst>
            </p:cNvPr>
            <p:cNvCxnSpPr>
              <a:cxnSpLocks noChangeAspect="1"/>
              <a:stCxn id="65" idx="3"/>
              <a:endCxn id="29" idx="1"/>
            </p:cNvCxnSpPr>
            <p:nvPr/>
          </p:nvCxnSpPr>
          <p:spPr>
            <a:xfrm>
              <a:off x="1477441" y="2721982"/>
              <a:ext cx="464318" cy="1"/>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C0A9331-96C8-41E7-BEE1-C9265DE458B5}"/>
                </a:ext>
              </a:extLst>
            </p:cNvPr>
            <p:cNvCxnSpPr>
              <a:cxnSpLocks noChangeAspect="1"/>
              <a:stCxn id="29" idx="3"/>
              <a:endCxn id="31" idx="1"/>
            </p:cNvCxnSpPr>
            <p:nvPr/>
          </p:nvCxnSpPr>
          <p:spPr>
            <a:xfrm>
              <a:off x="5883111" y="2721983"/>
              <a:ext cx="445572"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68860E-2B24-4B1F-9291-78A7919651A2}"/>
                </a:ext>
              </a:extLst>
            </p:cNvPr>
            <p:cNvCxnSpPr>
              <a:cxnSpLocks noChangeAspect="1"/>
              <a:stCxn id="32" idx="3"/>
              <a:endCxn id="44" idx="1"/>
            </p:cNvCxnSpPr>
            <p:nvPr/>
          </p:nvCxnSpPr>
          <p:spPr>
            <a:xfrm flipV="1">
              <a:off x="4595308" y="5123648"/>
              <a:ext cx="464319" cy="1"/>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755FD01-FD3D-4582-8137-5036AF8C5BDA}"/>
                </a:ext>
              </a:extLst>
            </p:cNvPr>
            <p:cNvCxnSpPr>
              <a:cxnSpLocks noChangeAspect="1"/>
              <a:stCxn id="33" idx="2"/>
              <a:endCxn id="51" idx="0"/>
            </p:cNvCxnSpPr>
            <p:nvPr/>
          </p:nvCxnSpPr>
          <p:spPr>
            <a:xfrm flipH="1">
              <a:off x="2587953" y="5625412"/>
              <a:ext cx="2140" cy="523204"/>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E0064CA5-61B1-4949-A759-F002511E5A3A}"/>
                </a:ext>
              </a:extLst>
            </p:cNvPr>
            <p:cNvCxnSpPr>
              <a:cxnSpLocks noChangeAspect="1"/>
              <a:stCxn id="51" idx="3"/>
              <a:endCxn id="55" idx="1"/>
            </p:cNvCxnSpPr>
            <p:nvPr/>
          </p:nvCxnSpPr>
          <p:spPr>
            <a:xfrm>
              <a:off x="3018036" y="6365841"/>
              <a:ext cx="464317"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8218577-93A9-4D95-B804-E8C88611C539}"/>
                </a:ext>
              </a:extLst>
            </p:cNvPr>
            <p:cNvCxnSpPr>
              <a:cxnSpLocks noChangeAspect="1"/>
              <a:stCxn id="45" idx="2"/>
              <a:endCxn id="53" idx="0"/>
            </p:cNvCxnSpPr>
            <p:nvPr/>
          </p:nvCxnSpPr>
          <p:spPr>
            <a:xfrm>
              <a:off x="5707960" y="5625412"/>
              <a:ext cx="0" cy="523203"/>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CD54D71-8F25-4D3C-A524-040EC0052679}"/>
                </a:ext>
              </a:extLst>
            </p:cNvPr>
            <p:cNvCxnSpPr>
              <a:cxnSpLocks noChangeAspect="1"/>
              <a:stCxn id="46" idx="2"/>
              <a:endCxn id="61" idx="0"/>
            </p:cNvCxnSpPr>
            <p:nvPr/>
          </p:nvCxnSpPr>
          <p:spPr>
            <a:xfrm>
              <a:off x="7032443" y="5625412"/>
              <a:ext cx="0" cy="523203"/>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85F9493A-20E6-4CF5-A282-564C7FDF841A}"/>
                </a:ext>
              </a:extLst>
            </p:cNvPr>
            <p:cNvCxnSpPr>
              <a:cxnSpLocks noChangeAspect="1"/>
              <a:stCxn id="53" idx="2"/>
              <a:endCxn id="57" idx="2"/>
            </p:cNvCxnSpPr>
            <p:nvPr/>
          </p:nvCxnSpPr>
          <p:spPr>
            <a:xfrm rot="16200000" flipH="1">
              <a:off x="7026024" y="5265002"/>
              <a:ext cx="12838" cy="2648965"/>
            </a:xfrm>
            <a:prstGeom prst="bentConnector3">
              <a:avLst>
                <a:gd name="adj1" fmla="val 1775093"/>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7ACFB3C7-0163-489E-A8B9-8830902ED32B}"/>
                </a:ext>
              </a:extLst>
            </p:cNvPr>
            <p:cNvCxnSpPr>
              <a:cxnSpLocks noChangeAspect="1"/>
              <a:stCxn id="53" idx="2"/>
              <a:endCxn id="76" idx="2"/>
            </p:cNvCxnSpPr>
            <p:nvPr/>
          </p:nvCxnSpPr>
          <p:spPr>
            <a:xfrm rot="16200000" flipH="1">
              <a:off x="7688265" y="4602761"/>
              <a:ext cx="12837" cy="3973447"/>
            </a:xfrm>
            <a:prstGeom prst="bentConnector3">
              <a:avLst>
                <a:gd name="adj1" fmla="val 2572579"/>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56DCF1B0-49FD-41FF-9F4D-EA1FC509F2D1}"/>
                </a:ext>
              </a:extLst>
            </p:cNvPr>
            <p:cNvCxnSpPr>
              <a:cxnSpLocks noChangeAspect="1"/>
              <a:stCxn id="31" idx="2"/>
              <a:endCxn id="32" idx="1"/>
            </p:cNvCxnSpPr>
            <p:nvPr/>
          </p:nvCxnSpPr>
          <p:spPr>
            <a:xfrm rot="5400000">
              <a:off x="4291467" y="1115758"/>
              <a:ext cx="1658184" cy="6357599"/>
            </a:xfrm>
            <a:prstGeom prst="bentConnector4">
              <a:avLst>
                <a:gd name="adj1" fmla="val 19858"/>
                <a:gd name="adj2" fmla="val 105957"/>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Rectangle: Rounded Corners 140">
              <a:extLst>
                <a:ext uri="{FF2B5EF4-FFF2-40B4-BE49-F238E27FC236}">
                  <a16:creationId xmlns:a16="http://schemas.microsoft.com/office/drawing/2014/main" id="{610DEA03-A4CC-4788-94D8-4DBB55BCA9BB}"/>
                </a:ext>
              </a:extLst>
            </p:cNvPr>
            <p:cNvSpPr>
              <a:spLocks noChangeAspect="1"/>
            </p:cNvSpPr>
            <p:nvPr/>
          </p:nvSpPr>
          <p:spPr bwMode="auto">
            <a:xfrm>
              <a:off x="10714558" y="3675489"/>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Exp. Logs</a:t>
              </a:r>
            </a:p>
          </p:txBody>
        </p:sp>
        <p:cxnSp>
          <p:nvCxnSpPr>
            <p:cNvPr id="142" name="Connector: Elbow 141">
              <a:extLst>
                <a:ext uri="{FF2B5EF4-FFF2-40B4-BE49-F238E27FC236}">
                  <a16:creationId xmlns:a16="http://schemas.microsoft.com/office/drawing/2014/main" id="{65A98BEF-6429-4C10-AB2B-5139C403FDBD}"/>
                </a:ext>
              </a:extLst>
            </p:cNvPr>
            <p:cNvCxnSpPr>
              <a:cxnSpLocks noChangeAspect="1"/>
              <a:stCxn id="13" idx="2"/>
              <a:endCxn id="141" idx="1"/>
            </p:cNvCxnSpPr>
            <p:nvPr/>
          </p:nvCxnSpPr>
          <p:spPr>
            <a:xfrm rot="16200000" flipH="1">
              <a:off x="8512884" y="1691041"/>
              <a:ext cx="665806" cy="3737542"/>
            </a:xfrm>
            <a:prstGeom prst="bentConnector2">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9F703502-B2C0-4835-9AA5-5DDD438B20AF}"/>
                </a:ext>
              </a:extLst>
            </p:cNvPr>
            <p:cNvCxnSpPr>
              <a:cxnSpLocks noChangeAspect="1"/>
              <a:stCxn id="17" idx="2"/>
              <a:endCxn id="63" idx="1"/>
            </p:cNvCxnSpPr>
            <p:nvPr/>
          </p:nvCxnSpPr>
          <p:spPr>
            <a:xfrm rot="16200000" flipH="1">
              <a:off x="10076986" y="2775903"/>
              <a:ext cx="186566" cy="1088577"/>
            </a:xfrm>
            <a:prstGeom prst="bentConnector2">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CCAC8B5A-6302-4D6C-9874-1AD430996696}"/>
                </a:ext>
              </a:extLst>
            </p:cNvPr>
            <p:cNvSpPr txBox="1"/>
            <p:nvPr/>
          </p:nvSpPr>
          <p:spPr>
            <a:xfrm>
              <a:off x="1769776" y="1596607"/>
              <a:ext cx="4113335" cy="369332"/>
            </a:xfrm>
            <a:prstGeom prst="rect">
              <a:avLst/>
            </a:prstGeom>
            <a:noFill/>
          </p:spPr>
          <p:txBody>
            <a:bodyPr wrap="square">
              <a:spAutoFit/>
            </a:bodyPr>
            <a:lstStyle/>
            <a:p>
              <a:pPr defTabSz="932472" fontAlgn="base">
                <a:spcBef>
                  <a:spcPct val="0"/>
                </a:spcBef>
                <a:spcAft>
                  <a:spcPct val="0"/>
                </a:spcAft>
              </a:pPr>
              <a:r>
                <a:rPr lang="en-AU" sz="1800">
                  <a:solidFill>
                    <a:schemeClr val="tx1"/>
                  </a:solidFill>
                  <a:latin typeface="Segoe UI Semilight" panose="020B0402040204020203" pitchFamily="34" charset="0"/>
                  <a:ea typeface="Segoe UI" pitchFamily="34" charset="0"/>
                  <a:cs typeface="Segoe UI Semilight" panose="020B0402040204020203" pitchFamily="34" charset="0"/>
                </a:rPr>
                <a:t>Build</a:t>
              </a:r>
            </a:p>
          </p:txBody>
        </p:sp>
        <p:sp>
          <p:nvSpPr>
            <p:cNvPr id="176" name="TextBox 175">
              <a:extLst>
                <a:ext uri="{FF2B5EF4-FFF2-40B4-BE49-F238E27FC236}">
                  <a16:creationId xmlns:a16="http://schemas.microsoft.com/office/drawing/2014/main" id="{79DF1E0B-0C1A-40CC-8944-59D75331AA3E}"/>
                </a:ext>
              </a:extLst>
            </p:cNvPr>
            <p:cNvSpPr txBox="1"/>
            <p:nvPr/>
          </p:nvSpPr>
          <p:spPr>
            <a:xfrm>
              <a:off x="1769775" y="4001464"/>
              <a:ext cx="4113335" cy="369332"/>
            </a:xfrm>
            <a:prstGeom prst="rect">
              <a:avLst/>
            </a:prstGeom>
            <a:noFill/>
          </p:spPr>
          <p:txBody>
            <a:bodyPr wrap="square">
              <a:spAutoFit/>
            </a:bodyPr>
            <a:lstStyle/>
            <a:p>
              <a:pPr defTabSz="932472" fontAlgn="base">
                <a:spcBef>
                  <a:spcPct val="0"/>
                </a:spcBef>
                <a:spcAft>
                  <a:spcPct val="0"/>
                </a:spcAft>
              </a:pPr>
              <a:r>
                <a:rPr lang="en-AU" sz="1800">
                  <a:solidFill>
                    <a:schemeClr val="tx1"/>
                  </a:solidFill>
                  <a:latin typeface="Segoe UI Semilight" panose="020B0402040204020203" pitchFamily="34" charset="0"/>
                  <a:ea typeface="Segoe UI" pitchFamily="34" charset="0"/>
                  <a:cs typeface="Segoe UI Semilight" panose="020B0402040204020203" pitchFamily="34" charset="0"/>
                </a:rPr>
                <a:t>Release</a:t>
              </a:r>
            </a:p>
          </p:txBody>
        </p:sp>
        <p:sp>
          <p:nvSpPr>
            <p:cNvPr id="178" name="TextBox 177">
              <a:extLst>
                <a:ext uri="{FF2B5EF4-FFF2-40B4-BE49-F238E27FC236}">
                  <a16:creationId xmlns:a16="http://schemas.microsoft.com/office/drawing/2014/main" id="{D2101616-D356-47E9-A6DA-467824826248}"/>
                </a:ext>
              </a:extLst>
            </p:cNvPr>
            <p:cNvSpPr txBox="1"/>
            <p:nvPr/>
          </p:nvSpPr>
          <p:spPr>
            <a:xfrm>
              <a:off x="1941758" y="2018351"/>
              <a:ext cx="3941352" cy="307777"/>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Code Quality Pipeline</a:t>
              </a:r>
            </a:p>
          </p:txBody>
        </p:sp>
        <p:sp>
          <p:nvSpPr>
            <p:cNvPr id="180" name="TextBox 179">
              <a:extLst>
                <a:ext uri="{FF2B5EF4-FFF2-40B4-BE49-F238E27FC236}">
                  <a16:creationId xmlns:a16="http://schemas.microsoft.com/office/drawing/2014/main" id="{8503CE06-92F3-461D-A3E6-0C5D3881BE71}"/>
                </a:ext>
              </a:extLst>
            </p:cNvPr>
            <p:cNvSpPr txBox="1"/>
            <p:nvPr/>
          </p:nvSpPr>
          <p:spPr>
            <a:xfrm>
              <a:off x="6339385" y="2006222"/>
              <a:ext cx="3910858" cy="317274"/>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Training Pipeline</a:t>
              </a:r>
            </a:p>
          </p:txBody>
        </p:sp>
        <p:sp>
          <p:nvSpPr>
            <p:cNvPr id="182" name="TextBox 181">
              <a:extLst>
                <a:ext uri="{FF2B5EF4-FFF2-40B4-BE49-F238E27FC236}">
                  <a16:creationId xmlns:a16="http://schemas.microsoft.com/office/drawing/2014/main" id="{48006DBC-81E6-4C50-BA39-BC5030C8DC6B}"/>
                </a:ext>
              </a:extLst>
            </p:cNvPr>
            <p:cNvSpPr txBox="1"/>
            <p:nvPr/>
          </p:nvSpPr>
          <p:spPr>
            <a:xfrm>
              <a:off x="1941758" y="4414664"/>
              <a:ext cx="2653550" cy="307777"/>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Staging / QA</a:t>
              </a:r>
            </a:p>
          </p:txBody>
        </p:sp>
        <p:sp>
          <p:nvSpPr>
            <p:cNvPr id="184" name="TextBox 183">
              <a:extLst>
                <a:ext uri="{FF2B5EF4-FFF2-40B4-BE49-F238E27FC236}">
                  <a16:creationId xmlns:a16="http://schemas.microsoft.com/office/drawing/2014/main" id="{68DD2A11-9036-4BE9-8FEF-211A0AC1B9E1}"/>
                </a:ext>
              </a:extLst>
            </p:cNvPr>
            <p:cNvSpPr txBox="1"/>
            <p:nvPr/>
          </p:nvSpPr>
          <p:spPr>
            <a:xfrm>
              <a:off x="5059627" y="4414664"/>
              <a:ext cx="2653551" cy="307777"/>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Production</a:t>
              </a:r>
            </a:p>
          </p:txBody>
        </p:sp>
        <p:cxnSp>
          <p:nvCxnSpPr>
            <p:cNvPr id="185" name="Connector: Elbow 184">
              <a:extLst>
                <a:ext uri="{FF2B5EF4-FFF2-40B4-BE49-F238E27FC236}">
                  <a16:creationId xmlns:a16="http://schemas.microsoft.com/office/drawing/2014/main" id="{059D695C-63E7-4F15-91AE-CB91AFC316BF}"/>
                </a:ext>
              </a:extLst>
            </p:cNvPr>
            <p:cNvCxnSpPr>
              <a:cxnSpLocks noChangeAspect="1"/>
              <a:stCxn id="82" idx="1"/>
              <a:endCxn id="31" idx="0"/>
            </p:cNvCxnSpPr>
            <p:nvPr/>
          </p:nvCxnSpPr>
          <p:spPr>
            <a:xfrm rot="10800000" flipV="1">
              <a:off x="8299358" y="1816612"/>
              <a:ext cx="2415200" cy="161889"/>
            </a:xfrm>
            <a:prstGeom prst="bentConnector2">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3659EE6C-37D1-4D7F-92BF-03FA9EC29474}"/>
                </a:ext>
              </a:extLst>
            </p:cNvPr>
            <p:cNvSpPr txBox="1"/>
            <p:nvPr/>
          </p:nvSpPr>
          <p:spPr>
            <a:xfrm>
              <a:off x="10714557" y="2072284"/>
              <a:ext cx="860166" cy="584775"/>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Trigger model </a:t>
              </a:r>
              <a:r>
                <a:rPr lang="en-AU" sz="800">
                  <a:latin typeface="Segoe UI Semilight" panose="020B0402040204020203" pitchFamily="34" charset="0"/>
                  <a:ea typeface="Segoe UI" pitchFamily="34" charset="0"/>
                  <a:cs typeface="Segoe UI Semilight" panose="020B0402040204020203" pitchFamily="34" charset="0"/>
                </a:rPr>
                <a:t>re-training based on </a:t>
              </a: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event / schedule</a:t>
              </a:r>
            </a:p>
          </p:txBody>
        </p:sp>
        <p:sp>
          <p:nvSpPr>
            <p:cNvPr id="198" name="TextBox 197">
              <a:extLst>
                <a:ext uri="{FF2B5EF4-FFF2-40B4-BE49-F238E27FC236}">
                  <a16:creationId xmlns:a16="http://schemas.microsoft.com/office/drawing/2014/main" id="{D3C4BDD8-89E7-471B-A5B9-C189F443A8EB}"/>
                </a:ext>
              </a:extLst>
            </p:cNvPr>
            <p:cNvSpPr txBox="1"/>
            <p:nvPr/>
          </p:nvSpPr>
          <p:spPr>
            <a:xfrm>
              <a:off x="9066048" y="3909270"/>
              <a:ext cx="1648509" cy="21544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Capture training metrics</a:t>
              </a:r>
            </a:p>
          </p:txBody>
        </p:sp>
        <p:sp>
          <p:nvSpPr>
            <p:cNvPr id="200" name="TextBox 199">
              <a:extLst>
                <a:ext uri="{FF2B5EF4-FFF2-40B4-BE49-F238E27FC236}">
                  <a16:creationId xmlns:a16="http://schemas.microsoft.com/office/drawing/2014/main" id="{23614094-1C6F-4875-BB4F-0E1E7114096E}"/>
                </a:ext>
              </a:extLst>
            </p:cNvPr>
            <p:cNvSpPr txBox="1"/>
            <p:nvPr/>
          </p:nvSpPr>
          <p:spPr>
            <a:xfrm>
              <a:off x="9610401" y="3434698"/>
              <a:ext cx="997240" cy="21544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Register model</a:t>
              </a:r>
            </a:p>
          </p:txBody>
        </p:sp>
        <p:sp>
          <p:nvSpPr>
            <p:cNvPr id="208" name="TextBox 207">
              <a:extLst>
                <a:ext uri="{FF2B5EF4-FFF2-40B4-BE49-F238E27FC236}">
                  <a16:creationId xmlns:a16="http://schemas.microsoft.com/office/drawing/2014/main" id="{928467F1-C973-4133-8B58-8FC39A3163B0}"/>
                </a:ext>
              </a:extLst>
            </p:cNvPr>
            <p:cNvSpPr txBox="1"/>
            <p:nvPr/>
          </p:nvSpPr>
          <p:spPr>
            <a:xfrm>
              <a:off x="1396763" y="2742598"/>
              <a:ext cx="553993" cy="33855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Pull Request</a:t>
              </a:r>
            </a:p>
          </p:txBody>
        </p:sp>
        <p:sp>
          <p:nvSpPr>
            <p:cNvPr id="210" name="TextBox 209">
              <a:extLst>
                <a:ext uri="{FF2B5EF4-FFF2-40B4-BE49-F238E27FC236}">
                  <a16:creationId xmlns:a16="http://schemas.microsoft.com/office/drawing/2014/main" id="{BA4150DB-84B2-4DCF-A56C-BCE25F449D35}"/>
                </a:ext>
              </a:extLst>
            </p:cNvPr>
            <p:cNvSpPr txBox="1"/>
            <p:nvPr/>
          </p:nvSpPr>
          <p:spPr>
            <a:xfrm>
              <a:off x="4520666" y="4775205"/>
              <a:ext cx="613603" cy="33855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Approval Gate</a:t>
              </a:r>
            </a:p>
          </p:txBody>
        </p:sp>
        <p:sp>
          <p:nvSpPr>
            <p:cNvPr id="214" name="TextBox 213">
              <a:extLst>
                <a:ext uri="{FF2B5EF4-FFF2-40B4-BE49-F238E27FC236}">
                  <a16:creationId xmlns:a16="http://schemas.microsoft.com/office/drawing/2014/main" id="{D2D10E3B-2985-44D9-8F2E-9754CC835742}"/>
                </a:ext>
              </a:extLst>
            </p:cNvPr>
            <p:cNvSpPr txBox="1"/>
            <p:nvPr/>
          </p:nvSpPr>
          <p:spPr>
            <a:xfrm>
              <a:off x="2926276" y="6426626"/>
              <a:ext cx="613603" cy="338554"/>
            </a:xfrm>
            <a:prstGeom prst="rect">
              <a:avLst/>
            </a:prstGeom>
            <a:noFill/>
          </p:spPr>
          <p:txBody>
            <a:bodyPr wrap="square">
              <a:spAutoFit/>
            </a:bodyPr>
            <a:lstStyle/>
            <a:p>
              <a:pPr algn="ctr" defTabSz="932472" fontAlgn="base">
                <a:spcBef>
                  <a:spcPct val="0"/>
                </a:spcBef>
                <a:spcAft>
                  <a:spcPct val="0"/>
                </a:spcAft>
              </a:pPr>
              <a:r>
                <a:rPr lang="en-AU" sz="800">
                  <a:latin typeface="Segoe UI Semilight" panose="020B0402040204020203" pitchFamily="34" charset="0"/>
                  <a:ea typeface="Segoe UI" pitchFamily="34" charset="0"/>
                  <a:cs typeface="Segoe UI Semilight" panose="020B0402040204020203" pitchFamily="34" charset="0"/>
                </a:rPr>
                <a:t>Capture App Logs</a:t>
              </a:r>
              <a:endParaRPr lang="en-AU" sz="800">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216" name="TextBox 215">
              <a:extLst>
                <a:ext uri="{FF2B5EF4-FFF2-40B4-BE49-F238E27FC236}">
                  <a16:creationId xmlns:a16="http://schemas.microsoft.com/office/drawing/2014/main" id="{7BF42B40-2F86-46D9-BA83-70BD99BFEFE2}"/>
                </a:ext>
              </a:extLst>
            </p:cNvPr>
            <p:cNvSpPr txBox="1"/>
            <p:nvPr/>
          </p:nvSpPr>
          <p:spPr>
            <a:xfrm>
              <a:off x="8731580" y="6583065"/>
              <a:ext cx="613603" cy="338554"/>
            </a:xfrm>
            <a:prstGeom prst="rect">
              <a:avLst/>
            </a:prstGeom>
            <a:noFill/>
          </p:spPr>
          <p:txBody>
            <a:bodyPr wrap="square">
              <a:spAutoFit/>
            </a:bodyPr>
            <a:lstStyle/>
            <a:p>
              <a:pPr algn="ctr" defTabSz="932472" fontAlgn="base">
                <a:spcBef>
                  <a:spcPct val="0"/>
                </a:spcBef>
                <a:spcAft>
                  <a:spcPct val="0"/>
                </a:spcAft>
              </a:pPr>
              <a:r>
                <a:rPr lang="en-AU" sz="800">
                  <a:latin typeface="Segoe UI Semilight" panose="020B0402040204020203" pitchFamily="34" charset="0"/>
                  <a:ea typeface="Segoe UI" pitchFamily="34" charset="0"/>
                  <a:cs typeface="Segoe UI Semilight" panose="020B0402040204020203" pitchFamily="34" charset="0"/>
                </a:rPr>
                <a:t>Capture App Logs</a:t>
              </a:r>
              <a:endParaRPr lang="en-AU" sz="800">
                <a:solidFill>
                  <a:schemeClr val="tx1"/>
                </a:solidFill>
                <a:latin typeface="Segoe UI Semilight" panose="020B0402040204020203" pitchFamily="34" charset="0"/>
                <a:ea typeface="Segoe UI" pitchFamily="34" charset="0"/>
                <a:cs typeface="Segoe UI Semilight" panose="020B0402040204020203" pitchFamily="34" charset="0"/>
              </a:endParaRPr>
            </a:p>
          </p:txBody>
        </p:sp>
        <p:sp>
          <p:nvSpPr>
            <p:cNvPr id="218" name="TextBox 217">
              <a:extLst>
                <a:ext uri="{FF2B5EF4-FFF2-40B4-BE49-F238E27FC236}">
                  <a16:creationId xmlns:a16="http://schemas.microsoft.com/office/drawing/2014/main" id="{6DF1FB8E-91B4-4C53-855D-828E86CD2347}"/>
                </a:ext>
              </a:extLst>
            </p:cNvPr>
            <p:cNvSpPr txBox="1"/>
            <p:nvPr/>
          </p:nvSpPr>
          <p:spPr>
            <a:xfrm>
              <a:off x="7412172" y="6365840"/>
              <a:ext cx="613603" cy="461665"/>
            </a:xfrm>
            <a:prstGeom prst="rect">
              <a:avLst/>
            </a:prstGeom>
            <a:noFill/>
          </p:spPr>
          <p:txBody>
            <a:bodyPr wrap="square">
              <a:spAutoFit/>
            </a:bodyPr>
            <a:lstStyle/>
            <a:p>
              <a:pPr algn="ctr" defTabSz="932472" fontAlgn="base">
                <a:spcBef>
                  <a:spcPct val="0"/>
                </a:spcBef>
                <a:spcAft>
                  <a:spcPct val="0"/>
                </a:spcAft>
              </a:pPr>
              <a:r>
                <a:rPr lang="en-AU" sz="800">
                  <a:latin typeface="Segoe UI Semilight" panose="020B0402040204020203" pitchFamily="34" charset="0"/>
                  <a:ea typeface="Segoe UI" pitchFamily="34" charset="0"/>
                  <a:cs typeface="Segoe UI Semilight" panose="020B0402040204020203" pitchFamily="34" charset="0"/>
                </a:rPr>
                <a:t>Capture Inference Data</a:t>
              </a:r>
              <a:endParaRPr lang="en-AU" sz="800">
                <a:solidFill>
                  <a:schemeClr val="tx1"/>
                </a:solidFill>
                <a:latin typeface="Segoe UI Semilight" panose="020B0402040204020203" pitchFamily="34" charset="0"/>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261747547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Edge deployment</a:t>
            </a:r>
          </a:p>
        </p:txBody>
      </p:sp>
      <p:sp>
        <p:nvSpPr>
          <p:cNvPr id="137" name="Rectangle 136">
            <a:extLst>
              <a:ext uri="{FF2B5EF4-FFF2-40B4-BE49-F238E27FC236}">
                <a16:creationId xmlns:a16="http://schemas.microsoft.com/office/drawing/2014/main" id="{5D37A14C-A38F-49F5-B638-2D0E8D9679DE}"/>
              </a:ext>
            </a:extLst>
          </p:cNvPr>
          <p:cNvSpPr>
            <a:spLocks noChangeAspect="1"/>
          </p:cNvSpPr>
          <p:nvPr/>
        </p:nvSpPr>
        <p:spPr bwMode="auto">
          <a:xfrm>
            <a:off x="1769776" y="3782049"/>
            <a:ext cx="6148502" cy="2033711"/>
          </a:xfrm>
          <a:prstGeom prst="rect">
            <a:avLst/>
          </a:prstGeom>
          <a:solidFill>
            <a:srgbClr val="E7F5FF"/>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35" name="Rectangle 134">
            <a:extLst>
              <a:ext uri="{FF2B5EF4-FFF2-40B4-BE49-F238E27FC236}">
                <a16:creationId xmlns:a16="http://schemas.microsoft.com/office/drawing/2014/main" id="{F8914BAD-577E-46D2-864E-9801D9C6293E}"/>
              </a:ext>
            </a:extLst>
          </p:cNvPr>
          <p:cNvSpPr>
            <a:spLocks noChangeAspect="1"/>
          </p:cNvSpPr>
          <p:nvPr/>
        </p:nvSpPr>
        <p:spPr bwMode="auto">
          <a:xfrm>
            <a:off x="1774319" y="1377221"/>
            <a:ext cx="8672240" cy="2033711"/>
          </a:xfrm>
          <a:prstGeom prst="rect">
            <a:avLst/>
          </a:prstGeom>
          <a:solidFill>
            <a:srgbClr val="E7F5FF"/>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31" name="Rectangle 30">
            <a:extLst>
              <a:ext uri="{FF2B5EF4-FFF2-40B4-BE49-F238E27FC236}">
                <a16:creationId xmlns:a16="http://schemas.microsoft.com/office/drawing/2014/main" id="{5411F6E5-9163-4B13-8716-825F6EEF440B}"/>
              </a:ext>
            </a:extLst>
          </p:cNvPr>
          <p:cNvSpPr>
            <a:spLocks noChangeAspect="1"/>
          </p:cNvSpPr>
          <p:nvPr/>
        </p:nvSpPr>
        <p:spPr bwMode="auto">
          <a:xfrm>
            <a:off x="6328682" y="1780609"/>
            <a:ext cx="3941351" cy="1486963"/>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29" name="Rectangle 28">
            <a:extLst>
              <a:ext uri="{FF2B5EF4-FFF2-40B4-BE49-F238E27FC236}">
                <a16:creationId xmlns:a16="http://schemas.microsoft.com/office/drawing/2014/main" id="{DBB9A464-24EA-4229-9EBE-168FCD4EA34E}"/>
              </a:ext>
            </a:extLst>
          </p:cNvPr>
          <p:cNvSpPr>
            <a:spLocks noChangeAspect="1"/>
          </p:cNvSpPr>
          <p:nvPr/>
        </p:nvSpPr>
        <p:spPr bwMode="auto">
          <a:xfrm>
            <a:off x="1941759" y="1780609"/>
            <a:ext cx="3941351" cy="1486962"/>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A39EAB79-5135-4F17-8232-FD752EF9F96C}"/>
              </a:ext>
            </a:extLst>
          </p:cNvPr>
          <p:cNvSpPr>
            <a:spLocks noChangeAspect="1"/>
          </p:cNvSpPr>
          <p:nvPr/>
        </p:nvSpPr>
        <p:spPr bwMode="auto">
          <a:xfrm>
            <a:off x="2160010" y="2168852"/>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Code Linting</a:t>
            </a:r>
          </a:p>
        </p:txBody>
      </p:sp>
      <p:sp>
        <p:nvSpPr>
          <p:cNvPr id="9" name="Rectangle 8">
            <a:extLst>
              <a:ext uri="{FF2B5EF4-FFF2-40B4-BE49-F238E27FC236}">
                <a16:creationId xmlns:a16="http://schemas.microsoft.com/office/drawing/2014/main" id="{16876914-EEDE-47E7-BE77-7B000DDB01C1}"/>
              </a:ext>
            </a:extLst>
          </p:cNvPr>
          <p:cNvSpPr>
            <a:spLocks noChangeAspect="1"/>
          </p:cNvSpPr>
          <p:nvPr/>
        </p:nvSpPr>
        <p:spPr bwMode="auto">
          <a:xfrm>
            <a:off x="3484493" y="2168852"/>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Unit Testing</a:t>
            </a:r>
          </a:p>
        </p:txBody>
      </p:sp>
      <p:sp>
        <p:nvSpPr>
          <p:cNvPr id="11" name="Rectangle 10">
            <a:extLst>
              <a:ext uri="{FF2B5EF4-FFF2-40B4-BE49-F238E27FC236}">
                <a16:creationId xmlns:a16="http://schemas.microsoft.com/office/drawing/2014/main" id="{92CC3F0D-8525-46ED-A548-EC9062AAE5AC}"/>
              </a:ext>
            </a:extLst>
          </p:cNvPr>
          <p:cNvSpPr>
            <a:spLocks noChangeAspect="1"/>
          </p:cNvSpPr>
          <p:nvPr/>
        </p:nvSpPr>
        <p:spPr bwMode="auto">
          <a:xfrm>
            <a:off x="4808975" y="2168852"/>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Code Quality and Security</a:t>
            </a:r>
          </a:p>
        </p:txBody>
      </p:sp>
      <p:sp>
        <p:nvSpPr>
          <p:cNvPr id="13" name="Rectangle 12">
            <a:extLst>
              <a:ext uri="{FF2B5EF4-FFF2-40B4-BE49-F238E27FC236}">
                <a16:creationId xmlns:a16="http://schemas.microsoft.com/office/drawing/2014/main" id="{EEA913E2-5688-49DD-BB2B-260C144004F1}"/>
              </a:ext>
            </a:extLst>
          </p:cNvPr>
          <p:cNvSpPr>
            <a:spLocks noChangeAspect="1"/>
          </p:cNvSpPr>
          <p:nvPr/>
        </p:nvSpPr>
        <p:spPr bwMode="auto">
          <a:xfrm>
            <a:off x="6546933" y="2168852"/>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Train Model</a:t>
            </a:r>
          </a:p>
        </p:txBody>
      </p:sp>
      <p:sp>
        <p:nvSpPr>
          <p:cNvPr id="15" name="Rectangle 14">
            <a:extLst>
              <a:ext uri="{FF2B5EF4-FFF2-40B4-BE49-F238E27FC236}">
                <a16:creationId xmlns:a16="http://schemas.microsoft.com/office/drawing/2014/main" id="{F35DAF54-AF19-4953-8CCD-E3D74DDF9EE7}"/>
              </a:ext>
            </a:extLst>
          </p:cNvPr>
          <p:cNvSpPr>
            <a:spLocks noChangeAspect="1"/>
          </p:cNvSpPr>
          <p:nvPr/>
        </p:nvSpPr>
        <p:spPr bwMode="auto">
          <a:xfrm>
            <a:off x="7871415" y="2168852"/>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Evaluate Model</a:t>
            </a:r>
          </a:p>
        </p:txBody>
      </p:sp>
      <p:sp>
        <p:nvSpPr>
          <p:cNvPr id="17" name="Rectangle 16">
            <a:extLst>
              <a:ext uri="{FF2B5EF4-FFF2-40B4-BE49-F238E27FC236}">
                <a16:creationId xmlns:a16="http://schemas.microsoft.com/office/drawing/2014/main" id="{C8A64B11-EA01-43B6-8C1A-F8B1DFCAD33A}"/>
              </a:ext>
            </a:extLst>
          </p:cNvPr>
          <p:cNvSpPr>
            <a:spLocks noChangeAspect="1"/>
          </p:cNvSpPr>
          <p:nvPr/>
        </p:nvSpPr>
        <p:spPr bwMode="auto">
          <a:xfrm>
            <a:off x="9195898" y="2168852"/>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Register Model</a:t>
            </a:r>
          </a:p>
        </p:txBody>
      </p:sp>
      <p:cxnSp>
        <p:nvCxnSpPr>
          <p:cNvPr id="19" name="Straight Arrow Connector 18">
            <a:extLst>
              <a:ext uri="{FF2B5EF4-FFF2-40B4-BE49-F238E27FC236}">
                <a16:creationId xmlns:a16="http://schemas.microsoft.com/office/drawing/2014/main" id="{74ED5597-25D0-40F8-A4F8-D727D13C52EB}"/>
              </a:ext>
            </a:extLst>
          </p:cNvPr>
          <p:cNvCxnSpPr>
            <a:cxnSpLocks noChangeAspect="1"/>
            <a:stCxn id="7" idx="3"/>
            <a:endCxn id="9" idx="1"/>
          </p:cNvCxnSpPr>
          <p:nvPr/>
        </p:nvCxnSpPr>
        <p:spPr>
          <a:xfrm>
            <a:off x="3020175" y="2598933"/>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26F7188-DFD3-49B8-B2D9-F129B3866CB6}"/>
              </a:ext>
            </a:extLst>
          </p:cNvPr>
          <p:cNvCxnSpPr>
            <a:cxnSpLocks noChangeAspect="1"/>
            <a:stCxn id="9" idx="3"/>
            <a:endCxn id="11" idx="1"/>
          </p:cNvCxnSpPr>
          <p:nvPr/>
        </p:nvCxnSpPr>
        <p:spPr>
          <a:xfrm>
            <a:off x="4344657" y="2598933"/>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C69ECA-67AC-4927-A721-2761F9BB0D0B}"/>
              </a:ext>
            </a:extLst>
          </p:cNvPr>
          <p:cNvCxnSpPr>
            <a:cxnSpLocks noChangeAspect="1"/>
            <a:stCxn id="13" idx="3"/>
            <a:endCxn id="15" idx="1"/>
          </p:cNvCxnSpPr>
          <p:nvPr/>
        </p:nvCxnSpPr>
        <p:spPr>
          <a:xfrm>
            <a:off x="7407098" y="2598933"/>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B6EDE2A-E139-4D96-8CE1-458DD51D6BD2}"/>
              </a:ext>
            </a:extLst>
          </p:cNvPr>
          <p:cNvCxnSpPr>
            <a:cxnSpLocks noChangeAspect="1"/>
            <a:stCxn id="15" idx="3"/>
            <a:endCxn id="17" idx="1"/>
          </p:cNvCxnSpPr>
          <p:nvPr/>
        </p:nvCxnSpPr>
        <p:spPr>
          <a:xfrm>
            <a:off x="8731580" y="2598933"/>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6C7755-705A-44BB-8913-279819311884}"/>
              </a:ext>
            </a:extLst>
          </p:cNvPr>
          <p:cNvSpPr>
            <a:spLocks noChangeAspect="1"/>
          </p:cNvSpPr>
          <p:nvPr/>
        </p:nvSpPr>
        <p:spPr bwMode="auto">
          <a:xfrm>
            <a:off x="1941759" y="4185437"/>
            <a:ext cx="2653549" cy="1480638"/>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33" name="Rectangle 32">
            <a:extLst>
              <a:ext uri="{FF2B5EF4-FFF2-40B4-BE49-F238E27FC236}">
                <a16:creationId xmlns:a16="http://schemas.microsoft.com/office/drawing/2014/main" id="{AEE19531-AB33-4F3A-9FD7-31D3C103C689}"/>
              </a:ext>
            </a:extLst>
          </p:cNvPr>
          <p:cNvSpPr>
            <a:spLocks noChangeAspect="1"/>
          </p:cNvSpPr>
          <p:nvPr/>
        </p:nvSpPr>
        <p:spPr bwMode="auto">
          <a:xfrm>
            <a:off x="2160011" y="4567354"/>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Create Manifest</a:t>
            </a:r>
          </a:p>
        </p:txBody>
      </p:sp>
      <p:sp>
        <p:nvSpPr>
          <p:cNvPr id="34" name="Rectangle 33">
            <a:extLst>
              <a:ext uri="{FF2B5EF4-FFF2-40B4-BE49-F238E27FC236}">
                <a16:creationId xmlns:a16="http://schemas.microsoft.com/office/drawing/2014/main" id="{6E49D623-A019-47FB-86FD-C041AE1E4739}"/>
              </a:ext>
            </a:extLst>
          </p:cNvPr>
          <p:cNvSpPr>
            <a:spLocks noChangeAspect="1"/>
          </p:cNvSpPr>
          <p:nvPr/>
        </p:nvSpPr>
        <p:spPr bwMode="auto">
          <a:xfrm>
            <a:off x="3484494" y="4567354"/>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Deploy to IoT Edge </a:t>
            </a:r>
          </a:p>
        </p:txBody>
      </p:sp>
      <p:cxnSp>
        <p:nvCxnSpPr>
          <p:cNvPr id="36" name="Straight Arrow Connector 35">
            <a:extLst>
              <a:ext uri="{FF2B5EF4-FFF2-40B4-BE49-F238E27FC236}">
                <a16:creationId xmlns:a16="http://schemas.microsoft.com/office/drawing/2014/main" id="{26B0EB7A-71C6-4E12-ADD8-D8DE4371B065}"/>
              </a:ext>
            </a:extLst>
          </p:cNvPr>
          <p:cNvCxnSpPr>
            <a:cxnSpLocks noChangeAspect="1"/>
            <a:stCxn id="33" idx="3"/>
            <a:endCxn id="34" idx="1"/>
          </p:cNvCxnSpPr>
          <p:nvPr/>
        </p:nvCxnSpPr>
        <p:spPr>
          <a:xfrm>
            <a:off x="3020176" y="4997437"/>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D7ACB12-98CC-43D8-94E4-7818AEB4A4BD}"/>
              </a:ext>
            </a:extLst>
          </p:cNvPr>
          <p:cNvSpPr>
            <a:spLocks noChangeAspect="1"/>
          </p:cNvSpPr>
          <p:nvPr/>
        </p:nvSpPr>
        <p:spPr bwMode="auto">
          <a:xfrm>
            <a:off x="5059627" y="4185436"/>
            <a:ext cx="2653549" cy="1480639"/>
          </a:xfrm>
          <a:prstGeom prst="rect">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100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45" name="Rectangle 44">
            <a:extLst>
              <a:ext uri="{FF2B5EF4-FFF2-40B4-BE49-F238E27FC236}">
                <a16:creationId xmlns:a16="http://schemas.microsoft.com/office/drawing/2014/main" id="{24C942C7-E48E-4E27-9576-7924BFC7C210}"/>
              </a:ext>
            </a:extLst>
          </p:cNvPr>
          <p:cNvSpPr>
            <a:spLocks noChangeAspect="1"/>
          </p:cNvSpPr>
          <p:nvPr/>
        </p:nvSpPr>
        <p:spPr bwMode="auto">
          <a:xfrm>
            <a:off x="5277877" y="4567354"/>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Create Manifest</a:t>
            </a:r>
          </a:p>
        </p:txBody>
      </p:sp>
      <p:sp>
        <p:nvSpPr>
          <p:cNvPr id="46" name="Rectangle 45">
            <a:extLst>
              <a:ext uri="{FF2B5EF4-FFF2-40B4-BE49-F238E27FC236}">
                <a16:creationId xmlns:a16="http://schemas.microsoft.com/office/drawing/2014/main" id="{29A63F24-5485-4BC6-BE61-1C9FE09FFF4B}"/>
              </a:ext>
            </a:extLst>
          </p:cNvPr>
          <p:cNvSpPr>
            <a:spLocks noChangeAspect="1"/>
          </p:cNvSpPr>
          <p:nvPr/>
        </p:nvSpPr>
        <p:spPr bwMode="auto">
          <a:xfrm>
            <a:off x="6602361" y="4567354"/>
            <a:ext cx="860165" cy="860164"/>
          </a:xfrm>
          <a:prstGeom prst="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Deploy to IoT Edge </a:t>
            </a:r>
          </a:p>
        </p:txBody>
      </p:sp>
      <p:cxnSp>
        <p:nvCxnSpPr>
          <p:cNvPr id="48" name="Straight Arrow Connector 47">
            <a:extLst>
              <a:ext uri="{FF2B5EF4-FFF2-40B4-BE49-F238E27FC236}">
                <a16:creationId xmlns:a16="http://schemas.microsoft.com/office/drawing/2014/main" id="{6A487D24-2DBD-4C48-A0D3-CD274F207C1D}"/>
              </a:ext>
            </a:extLst>
          </p:cNvPr>
          <p:cNvCxnSpPr>
            <a:cxnSpLocks noChangeAspect="1"/>
            <a:stCxn id="45" idx="3"/>
            <a:endCxn id="46" idx="1"/>
          </p:cNvCxnSpPr>
          <p:nvPr/>
        </p:nvCxnSpPr>
        <p:spPr>
          <a:xfrm>
            <a:off x="6138043" y="4997437"/>
            <a:ext cx="464318"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A3636B9C-88BA-4D71-A250-E44B9B82CEC0}"/>
              </a:ext>
            </a:extLst>
          </p:cNvPr>
          <p:cNvSpPr>
            <a:spLocks noChangeAspect="1"/>
          </p:cNvSpPr>
          <p:nvPr/>
        </p:nvSpPr>
        <p:spPr bwMode="auto">
          <a:xfrm>
            <a:off x="3484493" y="5950051"/>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IoT Edge</a:t>
            </a:r>
          </a:p>
        </p:txBody>
      </p:sp>
      <p:sp>
        <p:nvSpPr>
          <p:cNvPr id="53" name="Rectangle: Rounded Corners 52">
            <a:extLst>
              <a:ext uri="{FF2B5EF4-FFF2-40B4-BE49-F238E27FC236}">
                <a16:creationId xmlns:a16="http://schemas.microsoft.com/office/drawing/2014/main" id="{ADDAA2CD-7744-4E1B-BB5A-90673DFD3651}"/>
              </a:ext>
            </a:extLst>
          </p:cNvPr>
          <p:cNvSpPr>
            <a:spLocks noChangeAspect="1"/>
          </p:cNvSpPr>
          <p:nvPr/>
        </p:nvSpPr>
        <p:spPr bwMode="auto">
          <a:xfrm>
            <a:off x="6602361" y="5950050"/>
            <a:ext cx="860165" cy="434452"/>
          </a:xfrm>
          <a:prstGeom prst="roundRect">
            <a:avLst/>
          </a:prstGeom>
          <a:solidFill>
            <a:schemeClr val="accent2"/>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bg1"/>
                </a:solidFill>
                <a:latin typeface="Segoe UI Semilight" panose="020B0402040204020203" pitchFamily="34" charset="0"/>
                <a:ea typeface="Segoe UI" pitchFamily="34" charset="0"/>
                <a:cs typeface="Segoe UI Semilight" panose="020B0402040204020203" pitchFamily="34" charset="0"/>
              </a:rPr>
              <a:t>IoT Edge</a:t>
            </a:r>
          </a:p>
        </p:txBody>
      </p:sp>
      <p:sp>
        <p:nvSpPr>
          <p:cNvPr id="63" name="Rectangle: Rounded Corners 62">
            <a:extLst>
              <a:ext uri="{FF2B5EF4-FFF2-40B4-BE49-F238E27FC236}">
                <a16:creationId xmlns:a16="http://schemas.microsoft.com/office/drawing/2014/main" id="{74777642-6B28-4E88-98F3-204012E7BF4C}"/>
              </a:ext>
            </a:extLst>
          </p:cNvPr>
          <p:cNvSpPr>
            <a:spLocks noChangeAspect="1"/>
          </p:cNvSpPr>
          <p:nvPr/>
        </p:nvSpPr>
        <p:spPr bwMode="auto">
          <a:xfrm>
            <a:off x="10714558" y="2998356"/>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Model Registry</a:t>
            </a:r>
          </a:p>
        </p:txBody>
      </p:sp>
      <p:sp>
        <p:nvSpPr>
          <p:cNvPr id="65" name="Rectangle: Rounded Corners 64">
            <a:extLst>
              <a:ext uri="{FF2B5EF4-FFF2-40B4-BE49-F238E27FC236}">
                <a16:creationId xmlns:a16="http://schemas.microsoft.com/office/drawing/2014/main" id="{0A5F1C61-CA43-4053-A3FA-60586140EE57}"/>
              </a:ext>
            </a:extLst>
          </p:cNvPr>
          <p:cNvSpPr>
            <a:spLocks noChangeAspect="1"/>
          </p:cNvSpPr>
          <p:nvPr/>
        </p:nvSpPr>
        <p:spPr bwMode="auto">
          <a:xfrm>
            <a:off x="617276" y="2306862"/>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Code Repo</a:t>
            </a:r>
          </a:p>
        </p:txBody>
      </p:sp>
      <p:sp>
        <p:nvSpPr>
          <p:cNvPr id="82" name="Rectangle: Rounded Corners 81">
            <a:extLst>
              <a:ext uri="{FF2B5EF4-FFF2-40B4-BE49-F238E27FC236}">
                <a16:creationId xmlns:a16="http://schemas.microsoft.com/office/drawing/2014/main" id="{1C512AD0-23AF-498D-A98C-C218A1581F38}"/>
              </a:ext>
            </a:extLst>
          </p:cNvPr>
          <p:cNvSpPr>
            <a:spLocks noChangeAspect="1"/>
          </p:cNvSpPr>
          <p:nvPr/>
        </p:nvSpPr>
        <p:spPr bwMode="auto">
          <a:xfrm>
            <a:off x="10714558" y="1401494"/>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Trigger</a:t>
            </a:r>
          </a:p>
        </p:txBody>
      </p:sp>
      <p:cxnSp>
        <p:nvCxnSpPr>
          <p:cNvPr id="84" name="Straight Arrow Connector 83">
            <a:extLst>
              <a:ext uri="{FF2B5EF4-FFF2-40B4-BE49-F238E27FC236}">
                <a16:creationId xmlns:a16="http://schemas.microsoft.com/office/drawing/2014/main" id="{4D2BEF6D-D05C-4442-A1EB-9B619AC1BBF8}"/>
              </a:ext>
            </a:extLst>
          </p:cNvPr>
          <p:cNvCxnSpPr>
            <a:cxnSpLocks noChangeAspect="1"/>
            <a:stCxn id="65" idx="3"/>
            <a:endCxn id="29" idx="1"/>
          </p:cNvCxnSpPr>
          <p:nvPr/>
        </p:nvCxnSpPr>
        <p:spPr>
          <a:xfrm>
            <a:off x="1477441" y="2524089"/>
            <a:ext cx="464318" cy="1"/>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0C0A9331-96C8-41E7-BEE1-C9265DE458B5}"/>
              </a:ext>
            </a:extLst>
          </p:cNvPr>
          <p:cNvCxnSpPr>
            <a:cxnSpLocks noChangeAspect="1"/>
            <a:stCxn id="29" idx="3"/>
            <a:endCxn id="31" idx="1"/>
          </p:cNvCxnSpPr>
          <p:nvPr/>
        </p:nvCxnSpPr>
        <p:spPr>
          <a:xfrm>
            <a:off x="5883111" y="2524090"/>
            <a:ext cx="445572"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68860E-2B24-4B1F-9291-78A7919651A2}"/>
              </a:ext>
            </a:extLst>
          </p:cNvPr>
          <p:cNvCxnSpPr>
            <a:cxnSpLocks noChangeAspect="1"/>
            <a:stCxn id="32" idx="3"/>
            <a:endCxn id="44" idx="1"/>
          </p:cNvCxnSpPr>
          <p:nvPr/>
        </p:nvCxnSpPr>
        <p:spPr>
          <a:xfrm flipV="1">
            <a:off x="4595308" y="4925755"/>
            <a:ext cx="464319" cy="1"/>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755FD01-FD3D-4582-8137-5036AF8C5BDA}"/>
              </a:ext>
            </a:extLst>
          </p:cNvPr>
          <p:cNvCxnSpPr>
            <a:cxnSpLocks noChangeAspect="1"/>
            <a:stCxn id="34" idx="2"/>
            <a:endCxn id="51" idx="0"/>
          </p:cNvCxnSpPr>
          <p:nvPr/>
        </p:nvCxnSpPr>
        <p:spPr>
          <a:xfrm flipH="1">
            <a:off x="3914576" y="5427518"/>
            <a:ext cx="1" cy="522533"/>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8218577-93A9-4D95-B804-E8C88611C539}"/>
              </a:ext>
            </a:extLst>
          </p:cNvPr>
          <p:cNvCxnSpPr>
            <a:cxnSpLocks noChangeAspect="1"/>
            <a:stCxn id="46" idx="2"/>
            <a:endCxn id="53" idx="0"/>
          </p:cNvCxnSpPr>
          <p:nvPr/>
        </p:nvCxnSpPr>
        <p:spPr>
          <a:xfrm>
            <a:off x="7032444" y="5427518"/>
            <a:ext cx="0" cy="522532"/>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56DCF1B0-49FD-41FF-9F4D-EA1FC509F2D1}"/>
              </a:ext>
            </a:extLst>
          </p:cNvPr>
          <p:cNvCxnSpPr>
            <a:cxnSpLocks noChangeAspect="1"/>
            <a:stCxn id="31" idx="2"/>
            <a:endCxn id="32" idx="1"/>
          </p:cNvCxnSpPr>
          <p:nvPr/>
        </p:nvCxnSpPr>
        <p:spPr>
          <a:xfrm rot="5400000">
            <a:off x="4291467" y="917865"/>
            <a:ext cx="1658184" cy="6357599"/>
          </a:xfrm>
          <a:prstGeom prst="bentConnector4">
            <a:avLst>
              <a:gd name="adj1" fmla="val 19858"/>
              <a:gd name="adj2" fmla="val 105957"/>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Rectangle: Rounded Corners 140">
            <a:extLst>
              <a:ext uri="{FF2B5EF4-FFF2-40B4-BE49-F238E27FC236}">
                <a16:creationId xmlns:a16="http://schemas.microsoft.com/office/drawing/2014/main" id="{610DEA03-A4CC-4788-94D8-4DBB55BCA9BB}"/>
              </a:ext>
            </a:extLst>
          </p:cNvPr>
          <p:cNvSpPr>
            <a:spLocks noChangeAspect="1"/>
          </p:cNvSpPr>
          <p:nvPr/>
        </p:nvSpPr>
        <p:spPr bwMode="auto">
          <a:xfrm>
            <a:off x="10714558" y="3477596"/>
            <a:ext cx="860165" cy="434452"/>
          </a:xfrm>
          <a:prstGeom prst="roundRect">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1000">
                <a:solidFill>
                  <a:schemeClr val="tx1"/>
                </a:solidFill>
                <a:latin typeface="Segoe UI Semilight" panose="020B0402040204020203" pitchFamily="34" charset="0"/>
                <a:ea typeface="Segoe UI" pitchFamily="34" charset="0"/>
                <a:cs typeface="Segoe UI Semilight" panose="020B0402040204020203" pitchFamily="34" charset="0"/>
              </a:rPr>
              <a:t>Exp. Logs</a:t>
            </a:r>
          </a:p>
        </p:txBody>
      </p:sp>
      <p:cxnSp>
        <p:nvCxnSpPr>
          <p:cNvPr id="142" name="Connector: Elbow 141">
            <a:extLst>
              <a:ext uri="{FF2B5EF4-FFF2-40B4-BE49-F238E27FC236}">
                <a16:creationId xmlns:a16="http://schemas.microsoft.com/office/drawing/2014/main" id="{65A98BEF-6429-4C10-AB2B-5139C403FDBD}"/>
              </a:ext>
            </a:extLst>
          </p:cNvPr>
          <p:cNvCxnSpPr>
            <a:cxnSpLocks noChangeAspect="1"/>
            <a:stCxn id="13" idx="2"/>
            <a:endCxn id="141" idx="1"/>
          </p:cNvCxnSpPr>
          <p:nvPr/>
        </p:nvCxnSpPr>
        <p:spPr>
          <a:xfrm rot="16200000" flipH="1">
            <a:off x="8512884" y="1493148"/>
            <a:ext cx="665806" cy="3737542"/>
          </a:xfrm>
          <a:prstGeom prst="bentConnector2">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9F703502-B2C0-4835-9AA5-5DDD438B20AF}"/>
              </a:ext>
            </a:extLst>
          </p:cNvPr>
          <p:cNvCxnSpPr>
            <a:cxnSpLocks noChangeAspect="1"/>
            <a:stCxn id="17" idx="2"/>
            <a:endCxn id="63" idx="1"/>
          </p:cNvCxnSpPr>
          <p:nvPr/>
        </p:nvCxnSpPr>
        <p:spPr>
          <a:xfrm rot="16200000" flipH="1">
            <a:off x="10076986" y="2578010"/>
            <a:ext cx="186566" cy="1088577"/>
          </a:xfrm>
          <a:prstGeom prst="bentConnector2">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CCAC8B5A-6302-4D6C-9874-1AD430996696}"/>
              </a:ext>
            </a:extLst>
          </p:cNvPr>
          <p:cNvSpPr txBox="1"/>
          <p:nvPr/>
        </p:nvSpPr>
        <p:spPr>
          <a:xfrm>
            <a:off x="1769776" y="1398714"/>
            <a:ext cx="4113335" cy="369332"/>
          </a:xfrm>
          <a:prstGeom prst="rect">
            <a:avLst/>
          </a:prstGeom>
          <a:noFill/>
        </p:spPr>
        <p:txBody>
          <a:bodyPr wrap="square">
            <a:spAutoFit/>
          </a:bodyPr>
          <a:lstStyle/>
          <a:p>
            <a:pPr defTabSz="932472" fontAlgn="base">
              <a:spcBef>
                <a:spcPct val="0"/>
              </a:spcBef>
              <a:spcAft>
                <a:spcPct val="0"/>
              </a:spcAft>
            </a:pPr>
            <a:r>
              <a:rPr lang="en-AU" sz="1800">
                <a:solidFill>
                  <a:schemeClr val="tx1"/>
                </a:solidFill>
                <a:latin typeface="Segoe UI Semilight" panose="020B0402040204020203" pitchFamily="34" charset="0"/>
                <a:ea typeface="Segoe UI" pitchFamily="34" charset="0"/>
                <a:cs typeface="Segoe UI Semilight" panose="020B0402040204020203" pitchFamily="34" charset="0"/>
              </a:rPr>
              <a:t>Build</a:t>
            </a:r>
          </a:p>
        </p:txBody>
      </p:sp>
      <p:sp>
        <p:nvSpPr>
          <p:cNvPr id="176" name="TextBox 175">
            <a:extLst>
              <a:ext uri="{FF2B5EF4-FFF2-40B4-BE49-F238E27FC236}">
                <a16:creationId xmlns:a16="http://schemas.microsoft.com/office/drawing/2014/main" id="{79DF1E0B-0C1A-40CC-8944-59D75331AA3E}"/>
              </a:ext>
            </a:extLst>
          </p:cNvPr>
          <p:cNvSpPr txBox="1"/>
          <p:nvPr/>
        </p:nvSpPr>
        <p:spPr>
          <a:xfrm>
            <a:off x="1769775" y="3803571"/>
            <a:ext cx="4113335" cy="369332"/>
          </a:xfrm>
          <a:prstGeom prst="rect">
            <a:avLst/>
          </a:prstGeom>
          <a:noFill/>
        </p:spPr>
        <p:txBody>
          <a:bodyPr wrap="square">
            <a:spAutoFit/>
          </a:bodyPr>
          <a:lstStyle/>
          <a:p>
            <a:pPr defTabSz="932472" fontAlgn="base">
              <a:spcBef>
                <a:spcPct val="0"/>
              </a:spcBef>
              <a:spcAft>
                <a:spcPct val="0"/>
              </a:spcAft>
            </a:pPr>
            <a:r>
              <a:rPr lang="en-AU" sz="1800">
                <a:solidFill>
                  <a:schemeClr val="tx1"/>
                </a:solidFill>
                <a:latin typeface="Segoe UI Semilight" panose="020B0402040204020203" pitchFamily="34" charset="0"/>
                <a:ea typeface="Segoe UI" pitchFamily="34" charset="0"/>
                <a:cs typeface="Segoe UI Semilight" panose="020B0402040204020203" pitchFamily="34" charset="0"/>
              </a:rPr>
              <a:t>Release</a:t>
            </a:r>
          </a:p>
        </p:txBody>
      </p:sp>
      <p:sp>
        <p:nvSpPr>
          <p:cNvPr id="178" name="TextBox 177">
            <a:extLst>
              <a:ext uri="{FF2B5EF4-FFF2-40B4-BE49-F238E27FC236}">
                <a16:creationId xmlns:a16="http://schemas.microsoft.com/office/drawing/2014/main" id="{D2101616-D356-47E9-A6DA-467824826248}"/>
              </a:ext>
            </a:extLst>
          </p:cNvPr>
          <p:cNvSpPr txBox="1"/>
          <p:nvPr/>
        </p:nvSpPr>
        <p:spPr>
          <a:xfrm>
            <a:off x="1941758" y="1820458"/>
            <a:ext cx="3941352" cy="307777"/>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Code Quality Pipeline</a:t>
            </a:r>
          </a:p>
        </p:txBody>
      </p:sp>
      <p:sp>
        <p:nvSpPr>
          <p:cNvPr id="180" name="TextBox 179">
            <a:extLst>
              <a:ext uri="{FF2B5EF4-FFF2-40B4-BE49-F238E27FC236}">
                <a16:creationId xmlns:a16="http://schemas.microsoft.com/office/drawing/2014/main" id="{8503CE06-92F3-461D-A3E6-0C5D3881BE71}"/>
              </a:ext>
            </a:extLst>
          </p:cNvPr>
          <p:cNvSpPr txBox="1"/>
          <p:nvPr/>
        </p:nvSpPr>
        <p:spPr>
          <a:xfrm>
            <a:off x="6339385" y="1808329"/>
            <a:ext cx="3910858" cy="317274"/>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Training Pipeline</a:t>
            </a:r>
          </a:p>
        </p:txBody>
      </p:sp>
      <p:sp>
        <p:nvSpPr>
          <p:cNvPr id="182" name="TextBox 181">
            <a:extLst>
              <a:ext uri="{FF2B5EF4-FFF2-40B4-BE49-F238E27FC236}">
                <a16:creationId xmlns:a16="http://schemas.microsoft.com/office/drawing/2014/main" id="{48006DBC-81E6-4C50-BA39-BC5030C8DC6B}"/>
              </a:ext>
            </a:extLst>
          </p:cNvPr>
          <p:cNvSpPr txBox="1"/>
          <p:nvPr/>
        </p:nvSpPr>
        <p:spPr>
          <a:xfrm>
            <a:off x="1941758" y="4216771"/>
            <a:ext cx="2653550" cy="307777"/>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Staging / QA</a:t>
            </a:r>
          </a:p>
        </p:txBody>
      </p:sp>
      <p:sp>
        <p:nvSpPr>
          <p:cNvPr id="184" name="TextBox 183">
            <a:extLst>
              <a:ext uri="{FF2B5EF4-FFF2-40B4-BE49-F238E27FC236}">
                <a16:creationId xmlns:a16="http://schemas.microsoft.com/office/drawing/2014/main" id="{68DD2A11-9036-4BE9-8FEF-211A0AC1B9E1}"/>
              </a:ext>
            </a:extLst>
          </p:cNvPr>
          <p:cNvSpPr txBox="1"/>
          <p:nvPr/>
        </p:nvSpPr>
        <p:spPr>
          <a:xfrm>
            <a:off x="5059627" y="4216771"/>
            <a:ext cx="2653551" cy="307777"/>
          </a:xfrm>
          <a:prstGeom prst="rect">
            <a:avLst/>
          </a:prstGeom>
          <a:noFill/>
        </p:spPr>
        <p:txBody>
          <a:bodyPr wrap="square">
            <a:spAutoFit/>
          </a:bodyPr>
          <a:lstStyle/>
          <a:p>
            <a:pPr defTabSz="932472" fontAlgn="base">
              <a:spcBef>
                <a:spcPct val="0"/>
              </a:spcBef>
              <a:spcAft>
                <a:spcPct val="0"/>
              </a:spcAft>
            </a:pPr>
            <a:r>
              <a:rPr lang="en-AU" sz="1400">
                <a:solidFill>
                  <a:schemeClr val="tx1"/>
                </a:solidFill>
                <a:latin typeface="Segoe UI Semilight" panose="020B0402040204020203" pitchFamily="34" charset="0"/>
                <a:ea typeface="Segoe UI" pitchFamily="34" charset="0"/>
                <a:cs typeface="Segoe UI Semilight" panose="020B0402040204020203" pitchFamily="34" charset="0"/>
              </a:rPr>
              <a:t>Production</a:t>
            </a:r>
          </a:p>
        </p:txBody>
      </p:sp>
      <p:cxnSp>
        <p:nvCxnSpPr>
          <p:cNvPr id="185" name="Connector: Elbow 184">
            <a:extLst>
              <a:ext uri="{FF2B5EF4-FFF2-40B4-BE49-F238E27FC236}">
                <a16:creationId xmlns:a16="http://schemas.microsoft.com/office/drawing/2014/main" id="{059D695C-63E7-4F15-91AE-CB91AFC316BF}"/>
              </a:ext>
            </a:extLst>
          </p:cNvPr>
          <p:cNvCxnSpPr>
            <a:cxnSpLocks noChangeAspect="1"/>
            <a:stCxn id="82" idx="1"/>
            <a:endCxn id="31" idx="0"/>
          </p:cNvCxnSpPr>
          <p:nvPr/>
        </p:nvCxnSpPr>
        <p:spPr>
          <a:xfrm rot="10800000" flipV="1">
            <a:off x="8299358" y="1618719"/>
            <a:ext cx="2415200" cy="161889"/>
          </a:xfrm>
          <a:prstGeom prst="bentConnector2">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3659EE6C-37D1-4D7F-92BF-03FA9EC29474}"/>
              </a:ext>
            </a:extLst>
          </p:cNvPr>
          <p:cNvSpPr txBox="1"/>
          <p:nvPr/>
        </p:nvSpPr>
        <p:spPr>
          <a:xfrm>
            <a:off x="10714557" y="1874391"/>
            <a:ext cx="860166" cy="584775"/>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Trigger model </a:t>
            </a:r>
            <a:r>
              <a:rPr lang="en-AU" sz="800">
                <a:latin typeface="Segoe UI Semilight" panose="020B0402040204020203" pitchFamily="34" charset="0"/>
                <a:ea typeface="Segoe UI" pitchFamily="34" charset="0"/>
                <a:cs typeface="Segoe UI Semilight" panose="020B0402040204020203" pitchFamily="34" charset="0"/>
              </a:rPr>
              <a:t>re-training based on </a:t>
            </a: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event / schedule</a:t>
            </a:r>
          </a:p>
        </p:txBody>
      </p:sp>
      <p:sp>
        <p:nvSpPr>
          <p:cNvPr id="198" name="TextBox 197">
            <a:extLst>
              <a:ext uri="{FF2B5EF4-FFF2-40B4-BE49-F238E27FC236}">
                <a16:creationId xmlns:a16="http://schemas.microsoft.com/office/drawing/2014/main" id="{D3C4BDD8-89E7-471B-A5B9-C189F443A8EB}"/>
              </a:ext>
            </a:extLst>
          </p:cNvPr>
          <p:cNvSpPr txBox="1"/>
          <p:nvPr/>
        </p:nvSpPr>
        <p:spPr>
          <a:xfrm>
            <a:off x="9066048" y="3711377"/>
            <a:ext cx="1648509" cy="21544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Capture training metrics</a:t>
            </a:r>
          </a:p>
        </p:txBody>
      </p:sp>
      <p:sp>
        <p:nvSpPr>
          <p:cNvPr id="200" name="TextBox 199">
            <a:extLst>
              <a:ext uri="{FF2B5EF4-FFF2-40B4-BE49-F238E27FC236}">
                <a16:creationId xmlns:a16="http://schemas.microsoft.com/office/drawing/2014/main" id="{23614094-1C6F-4875-BB4F-0E1E7114096E}"/>
              </a:ext>
            </a:extLst>
          </p:cNvPr>
          <p:cNvSpPr txBox="1"/>
          <p:nvPr/>
        </p:nvSpPr>
        <p:spPr>
          <a:xfrm>
            <a:off x="9610401" y="3236805"/>
            <a:ext cx="997240" cy="21544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Register model</a:t>
            </a:r>
          </a:p>
        </p:txBody>
      </p:sp>
      <p:sp>
        <p:nvSpPr>
          <p:cNvPr id="208" name="TextBox 207">
            <a:extLst>
              <a:ext uri="{FF2B5EF4-FFF2-40B4-BE49-F238E27FC236}">
                <a16:creationId xmlns:a16="http://schemas.microsoft.com/office/drawing/2014/main" id="{928467F1-C973-4133-8B58-8FC39A3163B0}"/>
              </a:ext>
            </a:extLst>
          </p:cNvPr>
          <p:cNvSpPr txBox="1"/>
          <p:nvPr/>
        </p:nvSpPr>
        <p:spPr>
          <a:xfrm>
            <a:off x="1396763" y="2544705"/>
            <a:ext cx="553993" cy="33855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Pull Request</a:t>
            </a:r>
          </a:p>
        </p:txBody>
      </p:sp>
      <p:sp>
        <p:nvSpPr>
          <p:cNvPr id="210" name="TextBox 209">
            <a:extLst>
              <a:ext uri="{FF2B5EF4-FFF2-40B4-BE49-F238E27FC236}">
                <a16:creationId xmlns:a16="http://schemas.microsoft.com/office/drawing/2014/main" id="{BA4150DB-84B2-4DCF-A56C-BCE25F449D35}"/>
              </a:ext>
            </a:extLst>
          </p:cNvPr>
          <p:cNvSpPr txBox="1"/>
          <p:nvPr/>
        </p:nvSpPr>
        <p:spPr>
          <a:xfrm>
            <a:off x="4520666" y="4577312"/>
            <a:ext cx="613603" cy="338554"/>
          </a:xfrm>
          <a:prstGeom prst="rect">
            <a:avLst/>
          </a:prstGeom>
          <a:noFill/>
        </p:spPr>
        <p:txBody>
          <a:bodyPr wrap="square">
            <a:spAutoFit/>
          </a:bodyPr>
          <a:lstStyle/>
          <a:p>
            <a:pPr algn="ctr" defTabSz="932472" fontAlgn="base">
              <a:spcBef>
                <a:spcPct val="0"/>
              </a:spcBef>
              <a:spcAft>
                <a:spcPct val="0"/>
              </a:spcAft>
            </a:pPr>
            <a:r>
              <a:rPr lang="en-AU" sz="800">
                <a:solidFill>
                  <a:schemeClr val="tx1"/>
                </a:solidFill>
                <a:latin typeface="Segoe UI Semilight" panose="020B0402040204020203" pitchFamily="34" charset="0"/>
                <a:ea typeface="Segoe UI" pitchFamily="34" charset="0"/>
                <a:cs typeface="Segoe UI Semilight" panose="020B0402040204020203" pitchFamily="34" charset="0"/>
              </a:rPr>
              <a:t>Approval Gate</a:t>
            </a:r>
          </a:p>
        </p:txBody>
      </p:sp>
    </p:spTree>
    <p:extLst>
      <p:ext uri="{BB962C8B-B14F-4D97-AF65-F5344CB8AC3E}">
        <p14:creationId xmlns:p14="http://schemas.microsoft.com/office/powerpoint/2010/main" val="40895196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98F77C-6165-4F15-967F-3E64EB45A528}"/>
              </a:ext>
            </a:extLst>
          </p:cNvPr>
          <p:cNvSpPr>
            <a:spLocks noGrp="1"/>
          </p:cNvSpPr>
          <p:nvPr>
            <p:ph type="title" idx="4294967295"/>
          </p:nvPr>
        </p:nvSpPr>
        <p:spPr>
          <a:xfrm>
            <a:off x="1525587" y="3179762"/>
            <a:ext cx="9140825" cy="553998"/>
          </a:xfrm>
        </p:spPr>
        <p:txBody>
          <a:bodyPr/>
          <a:lstStyle/>
          <a:p>
            <a:pPr algn="ctr"/>
            <a:r>
              <a:rPr lang="en-US"/>
              <a:t>References and Appendix</a:t>
            </a:r>
          </a:p>
        </p:txBody>
      </p:sp>
    </p:spTree>
    <p:extLst>
      <p:ext uri="{BB962C8B-B14F-4D97-AF65-F5344CB8AC3E}">
        <p14:creationId xmlns:p14="http://schemas.microsoft.com/office/powerpoint/2010/main" val="38653247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References</a:t>
            </a:r>
          </a:p>
        </p:txBody>
      </p:sp>
      <p:sp>
        <p:nvSpPr>
          <p:cNvPr id="3" name="Text Placeholder 2">
            <a:extLst>
              <a:ext uri="{FF2B5EF4-FFF2-40B4-BE49-F238E27FC236}">
                <a16:creationId xmlns:a16="http://schemas.microsoft.com/office/drawing/2014/main" id="{88F108A3-1777-44EF-8443-346E399ACF4A}"/>
              </a:ext>
            </a:extLst>
          </p:cNvPr>
          <p:cNvSpPr>
            <a:spLocks noGrp="1"/>
          </p:cNvSpPr>
          <p:nvPr>
            <p:ph type="body" sz="quarter" idx="10"/>
          </p:nvPr>
        </p:nvSpPr>
        <p:spPr>
          <a:xfrm>
            <a:off x="586390" y="1434370"/>
            <a:ext cx="11018520" cy="4875181"/>
          </a:xfrm>
        </p:spPr>
        <p:txBody>
          <a:bodyPr vert="horz" wrap="square" lIns="0" tIns="0" rIns="0" bIns="0" rtlCol="0" anchor="t">
            <a:spAutoFit/>
          </a:bodyPr>
          <a:lstStyle/>
          <a:p>
            <a:r>
              <a:rPr lang="en-US" sz="1800" dirty="0">
                <a:solidFill>
                  <a:schemeClr val="accent1"/>
                </a:solidFill>
                <a:latin typeface="Segoe UI Semilight"/>
                <a:cs typeface="Segoe UI Semilight"/>
              </a:rPr>
              <a:t>Get started with Azure Machine Learning</a:t>
            </a:r>
          </a:p>
          <a:p>
            <a:r>
              <a:rPr lang="en-US" sz="1800" dirty="0">
                <a:solidFill>
                  <a:schemeClr val="tx1"/>
                </a:solidFill>
                <a:latin typeface="Segoe UI Semilight"/>
                <a:cs typeface="Segoe UI Semilight"/>
                <a:hlinkClick r:id="rId2">
                  <a:extLst>
                    <a:ext uri="{A12FA001-AC4F-418D-AE19-62706E023703}">
                      <ahyp:hlinkClr xmlns:ahyp="http://schemas.microsoft.com/office/drawing/2018/hyperlinkcolor" val="tx"/>
                    </a:ext>
                  </a:extLst>
                </a:hlinkClick>
              </a:rPr>
              <a:t>https://azure.microsoft.com/en-us/services/machine-learning/</a:t>
            </a:r>
            <a:endParaRPr lang="en-US" sz="1800" dirty="0">
              <a:solidFill>
                <a:schemeClr val="tx1"/>
              </a:solidFill>
              <a:latin typeface="Segoe UI Semilight"/>
              <a:cs typeface="Segoe UI Semilight"/>
            </a:endParaRPr>
          </a:p>
          <a:p>
            <a:endParaRPr lang="en-AU" sz="1800">
              <a:solidFill>
                <a:schemeClr val="tx1"/>
              </a:solidFill>
            </a:endParaRPr>
          </a:p>
          <a:p>
            <a:r>
              <a:rPr lang="en-US" sz="1800" dirty="0" err="1">
                <a:solidFill>
                  <a:schemeClr val="accent1"/>
                </a:solidFill>
                <a:latin typeface="Segoe UI Semilight"/>
                <a:cs typeface="Segoe UI Semilight"/>
              </a:rPr>
              <a:t>MLOps</a:t>
            </a:r>
            <a:r>
              <a:rPr lang="en-US" sz="1800" dirty="0">
                <a:solidFill>
                  <a:schemeClr val="accent1"/>
                </a:solidFill>
                <a:latin typeface="Segoe UI Semilight"/>
                <a:cs typeface="Segoe UI Semilight"/>
              </a:rPr>
              <a:t> Examples</a:t>
            </a:r>
          </a:p>
          <a:p>
            <a:r>
              <a:rPr lang="en-US" sz="1800" dirty="0">
                <a:solidFill>
                  <a:schemeClr val="tx1"/>
                </a:solidFill>
                <a:latin typeface="Segoe UI Semilight"/>
                <a:cs typeface="Segoe UI Semilight"/>
                <a:hlinkClick r:id="rId3" tooltip="https://github.com/microsoft/mlops">
                  <a:extLst>
                    <a:ext uri="{A12FA001-AC4F-418D-AE19-62706E023703}">
                      <ahyp:hlinkClr xmlns:ahyp="http://schemas.microsoft.com/office/drawing/2018/hyperlinkcolor" val="tx"/>
                    </a:ext>
                  </a:extLst>
                </a:hlinkClick>
              </a:rPr>
              <a:t>https://github.com/Microsoft/MLOps</a:t>
            </a:r>
            <a:endParaRPr lang="en-US" sz="1800" dirty="0">
              <a:solidFill>
                <a:schemeClr val="tx1"/>
              </a:solidFill>
              <a:latin typeface="Segoe UI Semilight"/>
              <a:cs typeface="Segoe UI Semilight"/>
            </a:endParaRPr>
          </a:p>
          <a:p>
            <a:endParaRPr lang="en-AU" sz="1800">
              <a:solidFill>
                <a:schemeClr val="tx1"/>
              </a:solidFill>
            </a:endParaRPr>
          </a:p>
          <a:p>
            <a:r>
              <a:rPr lang="en-AU" sz="1800" dirty="0" err="1">
                <a:solidFill>
                  <a:schemeClr val="accent1"/>
                </a:solidFill>
                <a:latin typeface="Segoe UI Semilight"/>
                <a:cs typeface="Segoe UI Semilight"/>
              </a:rPr>
              <a:t>MLOps</a:t>
            </a:r>
            <a:r>
              <a:rPr lang="en-AU" sz="1800" dirty="0">
                <a:solidFill>
                  <a:schemeClr val="accent1"/>
                </a:solidFill>
                <a:latin typeface="Segoe UI Semilight"/>
                <a:cs typeface="Segoe UI Semilight"/>
              </a:rPr>
              <a:t> Deployment Templates</a:t>
            </a:r>
          </a:p>
          <a:p>
            <a:r>
              <a:rPr lang="en-AU" sz="1800" dirty="0">
                <a:solidFill>
                  <a:schemeClr val="tx1"/>
                </a:solidFill>
                <a:latin typeface="Segoe UI Semilight"/>
                <a:cs typeface="Segoe UI Semilight"/>
                <a:hlinkClick r:id="rId4">
                  <a:extLst>
                    <a:ext uri="{A12FA001-AC4F-418D-AE19-62706E023703}">
                      <ahyp:hlinkClr xmlns:ahyp="http://schemas.microsoft.com/office/drawing/2018/hyperlinkcolor" val="tx"/>
                    </a:ext>
                  </a:extLst>
                </a:hlinkClick>
              </a:rPr>
              <a:t>https://github.com/nfmoore/aml-deployment-templates</a:t>
            </a:r>
            <a:endParaRPr lang="en-AU" sz="1800" dirty="0">
              <a:solidFill>
                <a:schemeClr val="tx1"/>
              </a:solidFill>
              <a:latin typeface="Segoe UI Semilight"/>
              <a:cs typeface="Segoe UI Semilight"/>
            </a:endParaRPr>
          </a:p>
          <a:p>
            <a:endParaRPr kumimoji="0" lang="en-AU" sz="1800" i="0" strike="noStrike" kern="1200" cap="none" spc="0" normalizeH="0" baseline="0" noProof="0">
              <a:ln>
                <a:noFill/>
              </a:ln>
              <a:solidFill>
                <a:schemeClr val="tx1"/>
              </a:solidFill>
              <a:effectLst/>
              <a:uLnTx/>
              <a:uFillTx/>
              <a:latin typeface="Segoe UI Semilight" panose="020B0402040204020203" pitchFamily="34" charset="0"/>
              <a:cs typeface="Segoe UI Semilight" panose="020B0402040204020203" pitchFamily="34" charset="0"/>
            </a:endParaRPr>
          </a:p>
          <a:p>
            <a:r>
              <a:rPr kumimoji="0" lang="en-US" sz="1800" i="0" u="none" strike="noStrike" kern="1200" cap="none" spc="0" normalizeH="0" baseline="0" noProof="0" dirty="0">
                <a:ln>
                  <a:noFill/>
                </a:ln>
                <a:solidFill>
                  <a:srgbClr val="0078D4"/>
                </a:solidFill>
                <a:effectLst/>
                <a:uLnTx/>
                <a:uFillTx/>
                <a:latin typeface="Segoe UI Semilight"/>
                <a:cs typeface="Segoe UI Semilight"/>
              </a:rPr>
              <a:t>Global AI Survey: AI proves its worth, but few scale impact</a:t>
            </a:r>
            <a:endParaRPr lang="en-US" sz="1800" i="0" strike="noStrike" kern="1200" cap="none" spc="0" normalizeH="0" baseline="0" noProof="0" dirty="0">
              <a:ln>
                <a:noFill/>
              </a:ln>
              <a:solidFill>
                <a:srgbClr val="0078D4"/>
              </a:solidFill>
              <a:effectLst/>
              <a:uLnTx/>
              <a:uFillTx/>
              <a:latin typeface="Segoe UI Semilight"/>
              <a:cs typeface="Segoe UI Semilight"/>
            </a:endParaRPr>
          </a:p>
          <a:p>
            <a:r>
              <a:rPr lang="en-AU" sz="1800" dirty="0">
                <a:solidFill>
                  <a:schemeClr val="tx1"/>
                </a:solidFill>
                <a:latin typeface="Segoe UI Semilight"/>
                <a:cs typeface="Segoe UI Semilight"/>
                <a:hlinkClick r:id="rId5">
                  <a:extLst>
                    <a:ext uri="{A12FA001-AC4F-418D-AE19-62706E023703}">
                      <ahyp:hlinkClr xmlns:ahyp="http://schemas.microsoft.com/office/drawing/2018/hyperlinkcolor" val="tx"/>
                    </a:ext>
                  </a:extLst>
                </a:hlinkClick>
              </a:rPr>
              <a:t>https://www.mckinsey.com/featured-insights/artificial-intelligence/global-ai-survey-ai-proves-its-worth-but-few-scale-impact</a:t>
            </a:r>
            <a:endParaRPr lang="en-AU" sz="1800" dirty="0">
              <a:solidFill>
                <a:schemeClr val="tx1"/>
              </a:solidFill>
              <a:latin typeface="Segoe UI Semilight"/>
              <a:cs typeface="Segoe UI Semilight"/>
            </a:endParaRPr>
          </a:p>
          <a:p>
            <a:endParaRPr lang="en-AU" sz="1800">
              <a:solidFill>
                <a:schemeClr val="tx1"/>
              </a:solidFill>
            </a:endParaRPr>
          </a:p>
          <a:p>
            <a:r>
              <a:rPr kumimoji="0" lang="en-US" sz="1800" i="0" strike="noStrike" kern="1200" cap="none" spc="0" normalizeH="0" baseline="0" noProof="0" dirty="0">
                <a:ln>
                  <a:noFill/>
                </a:ln>
                <a:solidFill>
                  <a:schemeClr val="accent1"/>
                </a:solidFill>
                <a:effectLst/>
                <a:uLnTx/>
                <a:uFillTx/>
                <a:latin typeface="Segoe UI Semilight"/>
                <a:cs typeface="Segoe UI Semilight"/>
              </a:rPr>
              <a:t>Hidden Technical Debt in Machine Learning Systems</a:t>
            </a:r>
            <a:endParaRPr lang="en-US" sz="1800" i="0" strike="noStrike" kern="1200" cap="none" spc="0" normalizeH="0" baseline="0" noProof="0" dirty="0">
              <a:ln>
                <a:noFill/>
              </a:ln>
              <a:solidFill>
                <a:schemeClr val="accent1"/>
              </a:solidFill>
              <a:effectLst/>
              <a:uLnTx/>
              <a:uFillTx/>
              <a:latin typeface="Segoe UI Semilight"/>
              <a:cs typeface="Segoe UI Semilight"/>
            </a:endParaRPr>
          </a:p>
          <a:p>
            <a:r>
              <a:rPr lang="en-AU" sz="1800" dirty="0">
                <a:solidFill>
                  <a:schemeClr val="tx1"/>
                </a:solidFill>
                <a:latin typeface="Segoe UI Semilight"/>
                <a:cs typeface="Segoe UI Semilight"/>
                <a:hlinkClick r:id="rId6">
                  <a:extLst>
                    <a:ext uri="{A12FA001-AC4F-418D-AE19-62706E023703}">
                      <ahyp:hlinkClr xmlns:ahyp="http://schemas.microsoft.com/office/drawing/2018/hyperlinkcolor" val="tx"/>
                    </a:ext>
                  </a:extLst>
                </a:hlinkClick>
              </a:rPr>
              <a:t>http://papers.nips.cc/paper/5656-hidden-technical-debt-in-machine-learning-systems.pdf</a:t>
            </a:r>
            <a:endParaRPr lang="en-AU" sz="1800" dirty="0">
              <a:solidFill>
                <a:schemeClr val="tx1"/>
              </a:solidFill>
              <a:latin typeface="Segoe UI Semilight"/>
              <a:cs typeface="Segoe UI Semilight"/>
            </a:endParaRPr>
          </a:p>
        </p:txBody>
      </p:sp>
    </p:spTree>
    <p:extLst>
      <p:ext uri="{BB962C8B-B14F-4D97-AF65-F5344CB8AC3E}">
        <p14:creationId xmlns:p14="http://schemas.microsoft.com/office/powerpoint/2010/main" val="36676345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Appendix: </a:t>
            </a:r>
            <a:r>
              <a:rPr lang="en-AU" err="1"/>
              <a:t>MLOps</a:t>
            </a:r>
            <a:r>
              <a:rPr lang="en-AU"/>
              <a:t> maturity model</a:t>
            </a:r>
          </a:p>
        </p:txBody>
      </p:sp>
      <p:graphicFrame>
        <p:nvGraphicFramePr>
          <p:cNvPr id="7" name="Table 6">
            <a:extLst>
              <a:ext uri="{FF2B5EF4-FFF2-40B4-BE49-F238E27FC236}">
                <a16:creationId xmlns:a16="http://schemas.microsoft.com/office/drawing/2014/main" id="{B5747E38-3BA1-4E0D-AE4A-0C48A22F6855}"/>
              </a:ext>
            </a:extLst>
          </p:cNvPr>
          <p:cNvGraphicFramePr>
            <a:graphicFrameLocks noGrp="1"/>
          </p:cNvGraphicFramePr>
          <p:nvPr>
            <p:extLst>
              <p:ext uri="{D42A27DB-BD31-4B8C-83A1-F6EECF244321}">
                <p14:modId xmlns:p14="http://schemas.microsoft.com/office/powerpoint/2010/main" val="3641225602"/>
              </p:ext>
            </p:extLst>
          </p:nvPr>
        </p:nvGraphicFramePr>
        <p:xfrm>
          <a:off x="586390" y="1434370"/>
          <a:ext cx="11018525" cy="4763147"/>
        </p:xfrm>
        <a:graphic>
          <a:graphicData uri="http://schemas.openxmlformats.org/drawingml/2006/table">
            <a:tbl>
              <a:tblPr firstRow="1" firstCol="1" bandRow="1">
                <a:tableStyleId>{3B4B98B0-60AC-42C2-AFA5-B58CD77FA1E5}</a:tableStyleId>
              </a:tblPr>
              <a:tblGrid>
                <a:gridCol w="976080">
                  <a:extLst>
                    <a:ext uri="{9D8B030D-6E8A-4147-A177-3AD203B41FA5}">
                      <a16:colId xmlns:a16="http://schemas.microsoft.com/office/drawing/2014/main" val="1399412535"/>
                    </a:ext>
                  </a:extLst>
                </a:gridCol>
                <a:gridCol w="2008489">
                  <a:extLst>
                    <a:ext uri="{9D8B030D-6E8A-4147-A177-3AD203B41FA5}">
                      <a16:colId xmlns:a16="http://schemas.microsoft.com/office/drawing/2014/main" val="2622176335"/>
                    </a:ext>
                  </a:extLst>
                </a:gridCol>
                <a:gridCol w="2008489">
                  <a:extLst>
                    <a:ext uri="{9D8B030D-6E8A-4147-A177-3AD203B41FA5}">
                      <a16:colId xmlns:a16="http://schemas.microsoft.com/office/drawing/2014/main" val="3697846185"/>
                    </a:ext>
                  </a:extLst>
                </a:gridCol>
                <a:gridCol w="2008489">
                  <a:extLst>
                    <a:ext uri="{9D8B030D-6E8A-4147-A177-3AD203B41FA5}">
                      <a16:colId xmlns:a16="http://schemas.microsoft.com/office/drawing/2014/main" val="153226882"/>
                    </a:ext>
                  </a:extLst>
                </a:gridCol>
                <a:gridCol w="2008489">
                  <a:extLst>
                    <a:ext uri="{9D8B030D-6E8A-4147-A177-3AD203B41FA5}">
                      <a16:colId xmlns:a16="http://schemas.microsoft.com/office/drawing/2014/main" val="801971182"/>
                    </a:ext>
                  </a:extLst>
                </a:gridCol>
                <a:gridCol w="2008489">
                  <a:extLst>
                    <a:ext uri="{9D8B030D-6E8A-4147-A177-3AD203B41FA5}">
                      <a16:colId xmlns:a16="http://schemas.microsoft.com/office/drawing/2014/main" val="3639185219"/>
                    </a:ext>
                  </a:extLst>
                </a:gridCol>
              </a:tblGrid>
              <a:tr h="318147">
                <a:tc>
                  <a:txBody>
                    <a:bodyPr/>
                    <a:lstStyle/>
                    <a:p>
                      <a:pPr algn="ctr">
                        <a:lnSpc>
                          <a:spcPct val="100000"/>
                        </a:lnSpc>
                        <a:spcAft>
                          <a:spcPts val="800"/>
                        </a:spcAft>
                      </a:pPr>
                      <a:r>
                        <a:rPr lang="en-US" sz="900">
                          <a:solidFill>
                            <a:schemeClr val="tx2"/>
                          </a:solidFill>
                          <a:effectLst/>
                          <a:latin typeface="+mn-lt"/>
                        </a:rPr>
                        <a:t>Maturity Level</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tc>
                  <a:txBody>
                    <a:bodyPr/>
                    <a:lstStyle/>
                    <a:p>
                      <a:pPr algn="ctr">
                        <a:lnSpc>
                          <a:spcPct val="100000"/>
                        </a:lnSpc>
                        <a:spcAft>
                          <a:spcPts val="800"/>
                        </a:spcAft>
                      </a:pPr>
                      <a:r>
                        <a:rPr lang="en-US" sz="900">
                          <a:solidFill>
                            <a:schemeClr val="tx2"/>
                          </a:solidFill>
                          <a:effectLst/>
                          <a:latin typeface="+mn-lt"/>
                        </a:rPr>
                        <a:t>People</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tc>
                  <a:txBody>
                    <a:bodyPr/>
                    <a:lstStyle/>
                    <a:p>
                      <a:pPr algn="ctr">
                        <a:lnSpc>
                          <a:spcPct val="100000"/>
                        </a:lnSpc>
                        <a:spcAft>
                          <a:spcPts val="800"/>
                        </a:spcAft>
                      </a:pPr>
                      <a:r>
                        <a:rPr lang="en-US" sz="900">
                          <a:solidFill>
                            <a:schemeClr val="tx2"/>
                          </a:solidFill>
                          <a:effectLst/>
                          <a:latin typeface="+mn-lt"/>
                        </a:rPr>
                        <a:t>Model Creation</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tc>
                  <a:txBody>
                    <a:bodyPr/>
                    <a:lstStyle/>
                    <a:p>
                      <a:pPr algn="ctr">
                        <a:lnSpc>
                          <a:spcPct val="100000"/>
                        </a:lnSpc>
                        <a:spcAft>
                          <a:spcPts val="800"/>
                        </a:spcAft>
                      </a:pPr>
                      <a:r>
                        <a:rPr lang="en-US" sz="900">
                          <a:solidFill>
                            <a:schemeClr val="tx2"/>
                          </a:solidFill>
                          <a:effectLst/>
                          <a:latin typeface="+mn-lt"/>
                        </a:rPr>
                        <a:t>Model Release</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tc>
                  <a:txBody>
                    <a:bodyPr/>
                    <a:lstStyle/>
                    <a:p>
                      <a:pPr algn="ctr">
                        <a:lnSpc>
                          <a:spcPct val="100000"/>
                        </a:lnSpc>
                        <a:spcAft>
                          <a:spcPts val="800"/>
                        </a:spcAft>
                      </a:pPr>
                      <a:r>
                        <a:rPr lang="en-US" sz="900">
                          <a:solidFill>
                            <a:schemeClr val="tx2"/>
                          </a:solidFill>
                          <a:effectLst/>
                          <a:latin typeface="+mn-lt"/>
                        </a:rPr>
                        <a:t>Application Integration</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tc>
                  <a:txBody>
                    <a:bodyPr/>
                    <a:lstStyle/>
                    <a:p>
                      <a:pPr algn="ctr">
                        <a:lnSpc>
                          <a:spcPct val="100000"/>
                        </a:lnSpc>
                        <a:spcAft>
                          <a:spcPts val="800"/>
                        </a:spcAft>
                      </a:pPr>
                      <a:r>
                        <a:rPr lang="en-US" sz="900">
                          <a:solidFill>
                            <a:schemeClr val="tx2"/>
                          </a:solidFill>
                          <a:effectLst/>
                          <a:latin typeface="+mn-lt"/>
                        </a:rPr>
                        <a:t>Technology</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876318734"/>
                  </a:ext>
                </a:extLst>
              </a:tr>
              <a:tr h="809828">
                <a:tc>
                  <a:txBody>
                    <a:bodyPr/>
                    <a:lstStyle/>
                    <a:p>
                      <a:pPr>
                        <a:lnSpc>
                          <a:spcPct val="100000"/>
                        </a:lnSpc>
                        <a:spcAft>
                          <a:spcPts val="800"/>
                        </a:spcAft>
                      </a:pPr>
                      <a:r>
                        <a:rPr lang="en-US" sz="900" b="1">
                          <a:effectLst/>
                          <a:latin typeface="+mn-lt"/>
                        </a:rPr>
                        <a:t>Level 0 – </a:t>
                      </a:r>
                    </a:p>
                    <a:p>
                      <a:pPr>
                        <a:lnSpc>
                          <a:spcPct val="100000"/>
                        </a:lnSpc>
                        <a:spcAft>
                          <a:spcPts val="800"/>
                        </a:spcAft>
                      </a:pPr>
                      <a:r>
                        <a:rPr lang="en-US" sz="900" b="1">
                          <a:effectLst/>
                          <a:latin typeface="+mn-lt"/>
                        </a:rPr>
                        <a:t>No Ops</a:t>
                      </a:r>
                      <a:endParaRPr lang="en-AU" sz="900" b="1">
                        <a:effectLst/>
                        <a:latin typeface="+mn-lt"/>
                        <a:ea typeface="Calibri" panose="020F0502020204030204" pitchFamily="34" charset="0"/>
                        <a:cs typeface="Arial" panose="020B0604020202020204" pitchFamily="34" charset="0"/>
                      </a:endParaRPr>
                    </a:p>
                  </a:txBody>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Data Scientists - Siloed, not in regular comms with larger team</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Data Engineers - Siloed (if exists), not in regular comms with larger team</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Software Engineers - Siloed, receive model "over the wall"</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Data is gathered manually</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Compute is likely not managed</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Experiments are not predictably tracked</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Result may be a single file manually handed off (model), with inputs/outputs</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Manual process</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Scoring script may be manually created well after experiments, not version controlled</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Release may be handled by Data Scientist or Data Engineer alone</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Heavily reliant on Data Scientist expertise to implement</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Manual releases each time</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Manual Builds and Deployments</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Manual testing of model and application</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No centralized tracking of model performance</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Training of model is manual</a:t>
                      </a:r>
                      <a:endParaRPr lang="en-AU" sz="900">
                        <a:effectLst/>
                        <a:latin typeface="+mn-lt"/>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3376261762"/>
                  </a:ext>
                </a:extLst>
              </a:tr>
              <a:tr h="810394">
                <a:tc>
                  <a:txBody>
                    <a:bodyPr/>
                    <a:lstStyle/>
                    <a:p>
                      <a:pPr>
                        <a:lnSpc>
                          <a:spcPct val="100000"/>
                        </a:lnSpc>
                        <a:spcAft>
                          <a:spcPts val="800"/>
                        </a:spcAft>
                      </a:pPr>
                      <a:r>
                        <a:rPr lang="en-US" sz="900" b="1">
                          <a:effectLst/>
                          <a:latin typeface="+mn-lt"/>
                        </a:rPr>
                        <a:t>Level 1 – </a:t>
                      </a:r>
                    </a:p>
                    <a:p>
                      <a:pPr>
                        <a:lnSpc>
                          <a:spcPct val="100000"/>
                        </a:lnSpc>
                        <a:spcAft>
                          <a:spcPts val="800"/>
                        </a:spcAft>
                      </a:pPr>
                      <a:r>
                        <a:rPr lang="en-US" sz="900" b="1">
                          <a:effectLst/>
                          <a:latin typeface="+mn-lt"/>
                        </a:rPr>
                        <a:t>Basic DevOps</a:t>
                      </a:r>
                      <a:endParaRPr lang="en-AU" sz="900" b="1">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Data Scientists - siloed, not in regular comms with larger team</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Data Engineers - Siloed (if exists), not in regular comms with larger team</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Software Engineers - Siloed, receive model "over the wall"</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Data pipeline gathers data automatically</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Compute may or may not be managed</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Experiments are not predictably tracked</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Result may be a single file manually handed off (model), with inputs/outputs</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Manual process</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Scoring script may be manually created well after experiments, likely version controlled</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Is handed off to Software Engineers</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Basic integration tests exist for the model</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Heavily reliant on Data Scientist expertise to implement model</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Releases are automated</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Application code has unit tests</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Automated Builds</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Automated Tests for Application code</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Manual model training</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No centralized tracking of model performance</a:t>
                      </a:r>
                      <a:endParaRPr lang="en-AU" sz="900">
                        <a:effectLst/>
                        <a:latin typeface="+mn-lt"/>
                        <a:ea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065206176"/>
                  </a:ext>
                </a:extLst>
              </a:tr>
              <a:tr h="993004">
                <a:tc>
                  <a:txBody>
                    <a:bodyPr/>
                    <a:lstStyle/>
                    <a:p>
                      <a:pPr>
                        <a:lnSpc>
                          <a:spcPct val="100000"/>
                        </a:lnSpc>
                        <a:spcAft>
                          <a:spcPts val="800"/>
                        </a:spcAft>
                      </a:pPr>
                      <a:r>
                        <a:rPr lang="en-US" sz="900" b="1">
                          <a:effectLst/>
                          <a:latin typeface="+mn-lt"/>
                        </a:rPr>
                        <a:t>Level 2 – </a:t>
                      </a:r>
                    </a:p>
                    <a:p>
                      <a:pPr>
                        <a:lnSpc>
                          <a:spcPct val="100000"/>
                        </a:lnSpc>
                        <a:spcAft>
                          <a:spcPts val="800"/>
                        </a:spcAft>
                      </a:pPr>
                      <a:r>
                        <a:rPr lang="en-US" sz="900" b="1">
                          <a:effectLst/>
                          <a:latin typeface="+mn-lt"/>
                        </a:rPr>
                        <a:t>Automated Training</a:t>
                      </a:r>
                      <a:endParaRPr lang="en-AU" sz="900" b="1">
                        <a:effectLst/>
                        <a:latin typeface="+mn-lt"/>
                        <a:ea typeface="Calibri" panose="020F0502020204030204" pitchFamily="34" charset="0"/>
                        <a:cs typeface="Arial" panose="020B0604020202020204" pitchFamily="34" charset="0"/>
                      </a:endParaRPr>
                    </a:p>
                  </a:txBody>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Data Scientists - Working directly with Data Engineers to convert experimentation code into repeatable scripts/jobs</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Data Engineers - Working with Data Scientists</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Software Engineers - Siloed, receive model "over the wall"</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Data pipeline gathers data automatically</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Compute is managed</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Experiment results are tracked</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Both training code and resulting models are version controlled</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Manual Release</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Scoring Script is version controlled with tests</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Release is managed by Software engineering team</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Basic integration tests exist for the model</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Heavily reliant on Data Scientist expertise to implement model</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Application code has unit tests</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Automated Builds</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Automated Tests for Application code</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Automated model training</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Centralized tracking of model training performance</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Model Management</a:t>
                      </a:r>
                    </a:p>
                  </a:txBody>
                  <a:tcPr/>
                </a:tc>
                <a:extLst>
                  <a:ext uri="{0D108BD9-81ED-4DB2-BD59-A6C34878D82A}">
                    <a16:rowId xmlns:a16="http://schemas.microsoft.com/office/drawing/2014/main" val="2699913793"/>
                  </a:ext>
                </a:extLst>
              </a:tr>
            </a:tbl>
          </a:graphicData>
        </a:graphic>
      </p:graphicFrame>
    </p:spTree>
    <p:extLst>
      <p:ext uri="{BB962C8B-B14F-4D97-AF65-F5344CB8AC3E}">
        <p14:creationId xmlns:p14="http://schemas.microsoft.com/office/powerpoint/2010/main" val="1317641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Appendix: </a:t>
            </a:r>
            <a:r>
              <a:rPr lang="en-AU" err="1"/>
              <a:t>MLOps</a:t>
            </a:r>
            <a:r>
              <a:rPr lang="en-AU"/>
              <a:t> maturity model (cont.)</a:t>
            </a:r>
          </a:p>
        </p:txBody>
      </p:sp>
      <p:graphicFrame>
        <p:nvGraphicFramePr>
          <p:cNvPr id="7" name="Table 6">
            <a:extLst>
              <a:ext uri="{FF2B5EF4-FFF2-40B4-BE49-F238E27FC236}">
                <a16:creationId xmlns:a16="http://schemas.microsoft.com/office/drawing/2014/main" id="{B5747E38-3BA1-4E0D-AE4A-0C48A22F6855}"/>
              </a:ext>
            </a:extLst>
          </p:cNvPr>
          <p:cNvGraphicFramePr>
            <a:graphicFrameLocks noGrp="1"/>
          </p:cNvGraphicFramePr>
          <p:nvPr>
            <p:extLst>
              <p:ext uri="{D42A27DB-BD31-4B8C-83A1-F6EECF244321}">
                <p14:modId xmlns:p14="http://schemas.microsoft.com/office/powerpoint/2010/main" val="2810352857"/>
              </p:ext>
            </p:extLst>
          </p:nvPr>
        </p:nvGraphicFramePr>
        <p:xfrm>
          <a:off x="586390" y="1434370"/>
          <a:ext cx="11018525" cy="4885067"/>
        </p:xfrm>
        <a:graphic>
          <a:graphicData uri="http://schemas.openxmlformats.org/drawingml/2006/table">
            <a:tbl>
              <a:tblPr firstRow="1" firstCol="1" bandRow="1">
                <a:tableStyleId>{3B4B98B0-60AC-42C2-AFA5-B58CD77FA1E5}</a:tableStyleId>
              </a:tblPr>
              <a:tblGrid>
                <a:gridCol w="976080">
                  <a:extLst>
                    <a:ext uri="{9D8B030D-6E8A-4147-A177-3AD203B41FA5}">
                      <a16:colId xmlns:a16="http://schemas.microsoft.com/office/drawing/2014/main" val="1399412535"/>
                    </a:ext>
                  </a:extLst>
                </a:gridCol>
                <a:gridCol w="2008489">
                  <a:extLst>
                    <a:ext uri="{9D8B030D-6E8A-4147-A177-3AD203B41FA5}">
                      <a16:colId xmlns:a16="http://schemas.microsoft.com/office/drawing/2014/main" val="2622176335"/>
                    </a:ext>
                  </a:extLst>
                </a:gridCol>
                <a:gridCol w="2008489">
                  <a:extLst>
                    <a:ext uri="{9D8B030D-6E8A-4147-A177-3AD203B41FA5}">
                      <a16:colId xmlns:a16="http://schemas.microsoft.com/office/drawing/2014/main" val="3697846185"/>
                    </a:ext>
                  </a:extLst>
                </a:gridCol>
                <a:gridCol w="2008489">
                  <a:extLst>
                    <a:ext uri="{9D8B030D-6E8A-4147-A177-3AD203B41FA5}">
                      <a16:colId xmlns:a16="http://schemas.microsoft.com/office/drawing/2014/main" val="153226882"/>
                    </a:ext>
                  </a:extLst>
                </a:gridCol>
                <a:gridCol w="2008489">
                  <a:extLst>
                    <a:ext uri="{9D8B030D-6E8A-4147-A177-3AD203B41FA5}">
                      <a16:colId xmlns:a16="http://schemas.microsoft.com/office/drawing/2014/main" val="801971182"/>
                    </a:ext>
                  </a:extLst>
                </a:gridCol>
                <a:gridCol w="2008489">
                  <a:extLst>
                    <a:ext uri="{9D8B030D-6E8A-4147-A177-3AD203B41FA5}">
                      <a16:colId xmlns:a16="http://schemas.microsoft.com/office/drawing/2014/main" val="3639185219"/>
                    </a:ext>
                  </a:extLst>
                </a:gridCol>
              </a:tblGrid>
              <a:tr h="318147">
                <a:tc>
                  <a:txBody>
                    <a:bodyPr/>
                    <a:lstStyle/>
                    <a:p>
                      <a:pPr algn="ctr">
                        <a:lnSpc>
                          <a:spcPct val="100000"/>
                        </a:lnSpc>
                        <a:spcAft>
                          <a:spcPts val="800"/>
                        </a:spcAft>
                      </a:pPr>
                      <a:r>
                        <a:rPr lang="en-US" sz="900">
                          <a:solidFill>
                            <a:schemeClr val="tx2"/>
                          </a:solidFill>
                          <a:effectLst/>
                          <a:latin typeface="+mn-lt"/>
                        </a:rPr>
                        <a:t>Maturity Level</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tc>
                  <a:txBody>
                    <a:bodyPr/>
                    <a:lstStyle/>
                    <a:p>
                      <a:pPr algn="ctr">
                        <a:lnSpc>
                          <a:spcPct val="100000"/>
                        </a:lnSpc>
                        <a:spcAft>
                          <a:spcPts val="800"/>
                        </a:spcAft>
                      </a:pPr>
                      <a:r>
                        <a:rPr lang="en-US" sz="900">
                          <a:solidFill>
                            <a:schemeClr val="tx2"/>
                          </a:solidFill>
                          <a:effectLst/>
                          <a:latin typeface="+mn-lt"/>
                        </a:rPr>
                        <a:t>People</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tc>
                  <a:txBody>
                    <a:bodyPr/>
                    <a:lstStyle/>
                    <a:p>
                      <a:pPr algn="ctr">
                        <a:lnSpc>
                          <a:spcPct val="100000"/>
                        </a:lnSpc>
                        <a:spcAft>
                          <a:spcPts val="800"/>
                        </a:spcAft>
                      </a:pPr>
                      <a:r>
                        <a:rPr lang="en-US" sz="900">
                          <a:solidFill>
                            <a:schemeClr val="tx2"/>
                          </a:solidFill>
                          <a:effectLst/>
                          <a:latin typeface="+mn-lt"/>
                        </a:rPr>
                        <a:t>Model Creation</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tc>
                  <a:txBody>
                    <a:bodyPr/>
                    <a:lstStyle/>
                    <a:p>
                      <a:pPr algn="ctr">
                        <a:lnSpc>
                          <a:spcPct val="100000"/>
                        </a:lnSpc>
                        <a:spcAft>
                          <a:spcPts val="800"/>
                        </a:spcAft>
                      </a:pPr>
                      <a:r>
                        <a:rPr lang="en-US" sz="900">
                          <a:solidFill>
                            <a:schemeClr val="tx2"/>
                          </a:solidFill>
                          <a:effectLst/>
                          <a:latin typeface="+mn-lt"/>
                        </a:rPr>
                        <a:t>Model Release</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tc>
                  <a:txBody>
                    <a:bodyPr/>
                    <a:lstStyle/>
                    <a:p>
                      <a:pPr algn="ctr">
                        <a:lnSpc>
                          <a:spcPct val="100000"/>
                        </a:lnSpc>
                        <a:spcAft>
                          <a:spcPts val="800"/>
                        </a:spcAft>
                      </a:pPr>
                      <a:r>
                        <a:rPr lang="en-US" sz="900">
                          <a:solidFill>
                            <a:schemeClr val="tx2"/>
                          </a:solidFill>
                          <a:effectLst/>
                          <a:latin typeface="+mn-lt"/>
                        </a:rPr>
                        <a:t>Application Integration</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tc>
                  <a:txBody>
                    <a:bodyPr/>
                    <a:lstStyle/>
                    <a:p>
                      <a:pPr algn="ctr">
                        <a:lnSpc>
                          <a:spcPct val="100000"/>
                        </a:lnSpc>
                        <a:spcAft>
                          <a:spcPts val="800"/>
                        </a:spcAft>
                      </a:pPr>
                      <a:r>
                        <a:rPr lang="en-US" sz="900">
                          <a:solidFill>
                            <a:schemeClr val="tx2"/>
                          </a:solidFill>
                          <a:effectLst/>
                          <a:latin typeface="+mn-lt"/>
                        </a:rPr>
                        <a:t>Technology</a:t>
                      </a:r>
                      <a:endParaRPr lang="en-AU" sz="900">
                        <a:solidFill>
                          <a:schemeClr val="tx2"/>
                        </a:solidFill>
                        <a:effectLst/>
                        <a:latin typeface="+mn-lt"/>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876318734"/>
                  </a:ext>
                </a:extLst>
              </a:tr>
              <a:tr h="1262946">
                <a:tc>
                  <a:txBody>
                    <a:bodyPr/>
                    <a:lstStyle/>
                    <a:p>
                      <a:pPr>
                        <a:lnSpc>
                          <a:spcPct val="100000"/>
                        </a:lnSpc>
                        <a:spcAft>
                          <a:spcPts val="800"/>
                        </a:spcAft>
                      </a:pPr>
                      <a:r>
                        <a:rPr lang="en-US" sz="900" b="1">
                          <a:effectLst/>
                          <a:latin typeface="+mn-lt"/>
                        </a:rPr>
                        <a:t>Level 3 – </a:t>
                      </a:r>
                    </a:p>
                    <a:p>
                      <a:pPr>
                        <a:lnSpc>
                          <a:spcPct val="100000"/>
                        </a:lnSpc>
                        <a:spcAft>
                          <a:spcPts val="800"/>
                        </a:spcAft>
                      </a:pPr>
                      <a:r>
                        <a:rPr lang="en-US" sz="900" b="1">
                          <a:effectLst/>
                          <a:latin typeface="+mn-lt"/>
                        </a:rPr>
                        <a:t>Automated Deployment</a:t>
                      </a:r>
                      <a:endParaRPr lang="en-AU" sz="900" b="1">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Data Scientists - Working directly with Data Engineers to convert experimentation code into repeatable scripts/jobs</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Data Engineers - Working with Data Scientists and Software Engineers to manage inputs/outputs</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Software Engineers - Working with Data Engineers to automate model integration into application code</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Data pipeline gathers data automatically</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Compute is managed</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Experiment results are tracked</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Both training code and resulting models are version controlled</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Automatic Release</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Scoring Script is version controlled with tests</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Release is managed by CI/CD pipeline</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Unit and Integration tests for each model release</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Less reliant on Data Scientist expertise to implement model</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Application code has unit/integration tests</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Automated Builds</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Integrated A/B testing of model performance for deployment</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Automated Tests for All code</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Automated model training</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Centralized tracking of model training performance</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Model Management</a:t>
                      </a:r>
                    </a:p>
                  </a:txBody>
                  <a:tcPr/>
                </a:tc>
                <a:extLst>
                  <a:ext uri="{0D108BD9-81ED-4DB2-BD59-A6C34878D82A}">
                    <a16:rowId xmlns:a16="http://schemas.microsoft.com/office/drawing/2014/main" val="1756730393"/>
                  </a:ext>
                </a:extLst>
              </a:tr>
              <a:tr h="1532889">
                <a:tc>
                  <a:txBody>
                    <a:bodyPr/>
                    <a:lstStyle/>
                    <a:p>
                      <a:pPr>
                        <a:lnSpc>
                          <a:spcPct val="100000"/>
                        </a:lnSpc>
                        <a:spcAft>
                          <a:spcPts val="800"/>
                        </a:spcAft>
                      </a:pPr>
                      <a:r>
                        <a:rPr lang="en-US" sz="900" b="1">
                          <a:effectLst/>
                          <a:latin typeface="+mn-lt"/>
                        </a:rPr>
                        <a:t>Level 4 – </a:t>
                      </a:r>
                    </a:p>
                    <a:p>
                      <a:pPr>
                        <a:lnSpc>
                          <a:spcPct val="100000"/>
                        </a:lnSpc>
                        <a:spcAft>
                          <a:spcPts val="800"/>
                        </a:spcAft>
                      </a:pPr>
                      <a:r>
                        <a:rPr lang="en-US" sz="900" b="1">
                          <a:effectLst/>
                          <a:latin typeface="+mn-lt"/>
                        </a:rPr>
                        <a:t>Automated Retraining</a:t>
                      </a:r>
                      <a:endParaRPr lang="en-AU" sz="900" b="1">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Data Scientists - Working directly with Data Engineers to convert experimentation code into repeatable scripts/jobs. Working with Software Engineers to identify markers for retraining</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Data Engineers - Working with Data Scientists and Software Engineers to manage inputs/outputs</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Software Engineers - Working with Data Engineers to automate model integration into application code. Implementing metrics gathering post-deployment</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Data pipeline gathers data automatically</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Retraining triggered automatically based on production metrics</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Compute is managed</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Experiment results are tracked</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Both training code and resulting models are version controlled</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Automatic Release</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Scoring Script is version controlled with tests</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Release is managed by CI/CD pipeline</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Unit and Integration tests for each model release</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Less reliant on Data Scientist expertise to implement model</a:t>
                      </a:r>
                      <a:endParaRPr lang="en-AU" sz="900">
                        <a:effectLst/>
                        <a:latin typeface="+mn-lt"/>
                      </a:endParaRPr>
                    </a:p>
                    <a:p>
                      <a:pPr marL="17145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Application code has unit/integration tests</a:t>
                      </a:r>
                      <a:endParaRPr lang="en-AU" sz="900">
                        <a:effectLst/>
                        <a:latin typeface="+mn-lt"/>
                        <a:ea typeface="Calibri" panose="020F0502020204030204" pitchFamily="34" charset="0"/>
                        <a:cs typeface="Arial" panose="020B0604020202020204" pitchFamily="34" charset="0"/>
                      </a:endParaRPr>
                    </a:p>
                  </a:txBody>
                  <a:tcPr/>
                </a:tc>
                <a:tc>
                  <a:txBody>
                    <a:bodyPr/>
                    <a:lstStyle/>
                    <a:p>
                      <a:pPr marL="171450" lvl="0" indent="-171450" rtl="0">
                        <a:lnSpc>
                          <a:spcPct val="100000"/>
                        </a:lnSpc>
                        <a:spcAft>
                          <a:spcPts val="800"/>
                        </a:spcAft>
                        <a:buSzPct val="100000"/>
                        <a:buFont typeface="Arial" panose="020B0604020202020204" pitchFamily="34" charset="0"/>
                        <a:buChar char="•"/>
                        <a:tabLst>
                          <a:tab pos="228600" algn="l"/>
                        </a:tabLst>
                      </a:pPr>
                      <a:r>
                        <a:rPr lang="en-US" sz="900">
                          <a:effectLst/>
                          <a:latin typeface="+mn-lt"/>
                        </a:rPr>
                        <a:t>Automated Builds</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Integrated A/B testing of model performance for deployment</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Automated Tests for All code</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Automated model training and testing</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Centralized tracking of model training performance</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Model Management</a:t>
                      </a:r>
                      <a:endParaRPr lang="en-AU" sz="900">
                        <a:effectLst/>
                        <a:latin typeface="+mn-lt"/>
                      </a:endParaRPr>
                    </a:p>
                    <a:p>
                      <a:pPr marL="171450" lvl="0" indent="-171450">
                        <a:lnSpc>
                          <a:spcPct val="100000"/>
                        </a:lnSpc>
                        <a:spcAft>
                          <a:spcPts val="800"/>
                        </a:spcAft>
                        <a:buSzPct val="100000"/>
                        <a:buFont typeface="Arial" panose="020B0604020202020204" pitchFamily="34" charset="0"/>
                        <a:buChar char="•"/>
                        <a:tabLst>
                          <a:tab pos="228600" algn="l"/>
                        </a:tabLst>
                      </a:pPr>
                      <a:r>
                        <a:rPr lang="en-US" sz="900">
                          <a:effectLst/>
                          <a:latin typeface="+mn-lt"/>
                        </a:rPr>
                        <a:t>Verbose, centralized metrics from deployed model</a:t>
                      </a:r>
                    </a:p>
                  </a:txBody>
                  <a:tcPr/>
                </a:tc>
                <a:extLst>
                  <a:ext uri="{0D108BD9-81ED-4DB2-BD59-A6C34878D82A}">
                    <a16:rowId xmlns:a16="http://schemas.microsoft.com/office/drawing/2014/main" val="486605803"/>
                  </a:ext>
                </a:extLst>
              </a:tr>
            </a:tbl>
          </a:graphicData>
        </a:graphic>
      </p:graphicFrame>
    </p:spTree>
    <p:extLst>
      <p:ext uri="{BB962C8B-B14F-4D97-AF65-F5344CB8AC3E}">
        <p14:creationId xmlns:p14="http://schemas.microsoft.com/office/powerpoint/2010/main" val="34295921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6131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AI in enterprise</a:t>
            </a:r>
          </a:p>
        </p:txBody>
      </p:sp>
      <p:sp>
        <p:nvSpPr>
          <p:cNvPr id="23" name="Rectangle 22">
            <a:extLst>
              <a:ext uri="{FF2B5EF4-FFF2-40B4-BE49-F238E27FC236}">
                <a16:creationId xmlns:a16="http://schemas.microsoft.com/office/drawing/2014/main" id="{71CFCFC7-6D9E-4D70-BDFE-CE7775E77746}"/>
              </a:ext>
            </a:extLst>
          </p:cNvPr>
          <p:cNvSpPr/>
          <p:nvPr/>
        </p:nvSpPr>
        <p:spPr>
          <a:xfrm>
            <a:off x="586389" y="6429447"/>
            <a:ext cx="11018520" cy="276999"/>
          </a:xfrm>
          <a:prstGeom prst="rect">
            <a:avLst/>
          </a:prstGeom>
        </p:spPr>
        <p:txBody>
          <a:bodyPr wrap="square">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1A1A1A"/>
                </a:solidFill>
                <a:effectLst/>
                <a:uLnTx/>
                <a:uFillTx/>
                <a:latin typeface="Segoe UI Semilight" panose="020B0402040204020203" pitchFamily="34" charset="0"/>
                <a:cs typeface="Segoe UI Semilight" panose="020B0402040204020203" pitchFamily="34" charset="0"/>
              </a:rPr>
              <a:t>“Global AI Survey: AI proves its worth, but few scale impact”, McKinsey &amp; Company 2020  </a:t>
            </a:r>
          </a:p>
        </p:txBody>
      </p:sp>
      <p:grpSp>
        <p:nvGrpSpPr>
          <p:cNvPr id="17" name="Group 16">
            <a:extLst>
              <a:ext uri="{FF2B5EF4-FFF2-40B4-BE49-F238E27FC236}">
                <a16:creationId xmlns:a16="http://schemas.microsoft.com/office/drawing/2014/main" id="{5D8DAE1F-E8FC-490B-A0C6-2681083DFB1E}"/>
              </a:ext>
            </a:extLst>
          </p:cNvPr>
          <p:cNvGrpSpPr/>
          <p:nvPr/>
        </p:nvGrpSpPr>
        <p:grpSpPr>
          <a:xfrm>
            <a:off x="1571023" y="1619371"/>
            <a:ext cx="9049252" cy="4201903"/>
            <a:chOff x="1571374" y="1485772"/>
            <a:chExt cx="9049252" cy="4201903"/>
          </a:xfrm>
        </p:grpSpPr>
        <p:sp>
          <p:nvSpPr>
            <p:cNvPr id="3" name="Rectangle: Rounded Corners 2">
              <a:extLst>
                <a:ext uri="{FF2B5EF4-FFF2-40B4-BE49-F238E27FC236}">
                  <a16:creationId xmlns:a16="http://schemas.microsoft.com/office/drawing/2014/main" id="{F49BDB40-7C97-46A1-ABBC-C48AF1696E79}"/>
                </a:ext>
              </a:extLst>
            </p:cNvPr>
            <p:cNvSpPr/>
            <p:nvPr/>
          </p:nvSpPr>
          <p:spPr bwMode="auto">
            <a:xfrm>
              <a:off x="1571374" y="1485772"/>
              <a:ext cx="1730066" cy="173006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4000">
                  <a:gradFill>
                    <a:gsLst>
                      <a:gs pos="0">
                        <a:srgbClr val="FFFFFF"/>
                      </a:gs>
                      <a:gs pos="100000">
                        <a:srgbClr val="FFFFFF"/>
                      </a:gs>
                    </a:gsLst>
                    <a:lin ang="5400000" scaled="0"/>
                  </a:gradFill>
                  <a:ea typeface="Segoe UI" pitchFamily="34" charset="0"/>
                  <a:cs typeface="Segoe UI" pitchFamily="34" charset="0"/>
                </a:rPr>
                <a:t>25% </a:t>
              </a:r>
            </a:p>
            <a:p>
              <a:pPr algn="ctr" defTabSz="932472" fontAlgn="base">
                <a:spcBef>
                  <a:spcPct val="0"/>
                </a:spcBef>
                <a:spcAft>
                  <a:spcPct val="0"/>
                </a:spcAft>
              </a:pPr>
              <a:r>
                <a:rPr lang="en-AU" sz="1200">
                  <a:gradFill>
                    <a:gsLst>
                      <a:gs pos="0">
                        <a:srgbClr val="FFFFFF"/>
                      </a:gs>
                      <a:gs pos="100000">
                        <a:srgbClr val="FFFFFF"/>
                      </a:gs>
                    </a:gsLst>
                    <a:lin ang="5400000" scaled="0"/>
                  </a:gradFill>
                  <a:ea typeface="Segoe UI" pitchFamily="34" charset="0"/>
                  <a:cs typeface="Segoe UI" pitchFamily="34" charset="0"/>
                </a:rPr>
                <a:t>year-over-year increase use</a:t>
              </a:r>
            </a:p>
          </p:txBody>
        </p:sp>
        <p:sp>
          <p:nvSpPr>
            <p:cNvPr id="5" name="Rectangle: Rounded Corners 4">
              <a:extLst>
                <a:ext uri="{FF2B5EF4-FFF2-40B4-BE49-F238E27FC236}">
                  <a16:creationId xmlns:a16="http://schemas.microsoft.com/office/drawing/2014/main" id="{67EC641E-DEE6-46C7-A6D2-04454819D58A}"/>
                </a:ext>
              </a:extLst>
            </p:cNvPr>
            <p:cNvSpPr/>
            <p:nvPr/>
          </p:nvSpPr>
          <p:spPr bwMode="auto">
            <a:xfrm>
              <a:off x="5230967" y="1485772"/>
              <a:ext cx="1730066" cy="173006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4000">
                  <a:gradFill>
                    <a:gsLst>
                      <a:gs pos="0">
                        <a:srgbClr val="FFFFFF"/>
                      </a:gs>
                      <a:gs pos="100000">
                        <a:srgbClr val="FFFFFF"/>
                      </a:gs>
                    </a:gsLst>
                    <a:lin ang="5400000" scaled="0"/>
                  </a:gradFill>
                  <a:ea typeface="Segoe UI" pitchFamily="34" charset="0"/>
                  <a:cs typeface="Segoe UI" pitchFamily="34" charset="0"/>
                </a:rPr>
                <a:t>63%</a:t>
              </a:r>
            </a:p>
            <a:p>
              <a:pPr algn="ctr" defTabSz="932472" fontAlgn="base">
                <a:spcBef>
                  <a:spcPct val="0"/>
                </a:spcBef>
                <a:spcAft>
                  <a:spcPct val="0"/>
                </a:spcAft>
              </a:pPr>
              <a:r>
                <a:rPr lang="en-AU" sz="1200">
                  <a:gradFill>
                    <a:gsLst>
                      <a:gs pos="0">
                        <a:srgbClr val="FFFFFF"/>
                      </a:gs>
                      <a:gs pos="100000">
                        <a:srgbClr val="FFFFFF"/>
                      </a:gs>
                    </a:gsLst>
                    <a:lin ang="5400000" scaled="0"/>
                  </a:gradFill>
                  <a:ea typeface="Segoe UI" pitchFamily="34" charset="0"/>
                  <a:cs typeface="Segoe UI" pitchFamily="34" charset="0"/>
                </a:rPr>
                <a:t>report revenue increases</a:t>
              </a:r>
            </a:p>
          </p:txBody>
        </p:sp>
        <p:sp>
          <p:nvSpPr>
            <p:cNvPr id="7" name="Rectangle: Rounded Corners 6">
              <a:extLst>
                <a:ext uri="{FF2B5EF4-FFF2-40B4-BE49-F238E27FC236}">
                  <a16:creationId xmlns:a16="http://schemas.microsoft.com/office/drawing/2014/main" id="{CE17FD09-6593-4CAA-A108-B3AFE3D068ED}"/>
                </a:ext>
              </a:extLst>
            </p:cNvPr>
            <p:cNvSpPr/>
            <p:nvPr/>
          </p:nvSpPr>
          <p:spPr bwMode="auto">
            <a:xfrm>
              <a:off x="8890560" y="1485772"/>
              <a:ext cx="1730066" cy="173006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4000">
                  <a:gradFill>
                    <a:gsLst>
                      <a:gs pos="0">
                        <a:srgbClr val="FFFFFF"/>
                      </a:gs>
                      <a:gs pos="100000">
                        <a:srgbClr val="FFFFFF"/>
                      </a:gs>
                    </a:gsLst>
                    <a:lin ang="5400000" scaled="0"/>
                  </a:gradFill>
                  <a:ea typeface="Segoe UI" pitchFamily="34" charset="0"/>
                  <a:cs typeface="Segoe UI" pitchFamily="34" charset="0"/>
                </a:rPr>
                <a:t>44%</a:t>
              </a:r>
            </a:p>
            <a:p>
              <a:pPr algn="ctr" defTabSz="932472" fontAlgn="base">
                <a:spcBef>
                  <a:spcPct val="0"/>
                </a:spcBef>
                <a:spcAft>
                  <a:spcPct val="0"/>
                </a:spcAft>
              </a:pPr>
              <a:r>
                <a:rPr lang="en-AU" sz="1200">
                  <a:gradFill>
                    <a:gsLst>
                      <a:gs pos="0">
                        <a:srgbClr val="FFFFFF"/>
                      </a:gs>
                      <a:gs pos="100000">
                        <a:srgbClr val="FFFFFF"/>
                      </a:gs>
                    </a:gsLst>
                    <a:lin ang="5400000" scaled="0"/>
                  </a:gradFill>
                  <a:ea typeface="Segoe UI" pitchFamily="34" charset="0"/>
                  <a:cs typeface="Segoe UI" pitchFamily="34" charset="0"/>
                </a:rPr>
                <a:t>report cost savings</a:t>
              </a:r>
            </a:p>
          </p:txBody>
        </p:sp>
        <p:sp>
          <p:nvSpPr>
            <p:cNvPr id="9" name="Rectangle: Rounded Corners 8">
              <a:extLst>
                <a:ext uri="{FF2B5EF4-FFF2-40B4-BE49-F238E27FC236}">
                  <a16:creationId xmlns:a16="http://schemas.microsoft.com/office/drawing/2014/main" id="{43ED1CC8-1731-4E5A-9776-794B2BFF17FB}"/>
                </a:ext>
              </a:extLst>
            </p:cNvPr>
            <p:cNvSpPr/>
            <p:nvPr/>
          </p:nvSpPr>
          <p:spPr bwMode="auto">
            <a:xfrm>
              <a:off x="1571374" y="3957609"/>
              <a:ext cx="1730066" cy="173006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4000">
                  <a:gradFill>
                    <a:gsLst>
                      <a:gs pos="0">
                        <a:srgbClr val="FFFFFF"/>
                      </a:gs>
                      <a:gs pos="100000">
                        <a:srgbClr val="FFFFFF"/>
                      </a:gs>
                    </a:gsLst>
                    <a:lin ang="5400000" scaled="0"/>
                  </a:gradFill>
                  <a:ea typeface="Segoe UI" pitchFamily="34" charset="0"/>
                  <a:cs typeface="Segoe UI" pitchFamily="34" charset="0"/>
                </a:rPr>
                <a:t>48% </a:t>
              </a:r>
            </a:p>
            <a:p>
              <a:pPr algn="ctr" defTabSz="932472" fontAlgn="base">
                <a:spcBef>
                  <a:spcPct val="0"/>
                </a:spcBef>
                <a:spcAft>
                  <a:spcPct val="0"/>
                </a:spcAft>
              </a:pPr>
              <a:r>
                <a:rPr lang="en-AU" sz="1200">
                  <a:gradFill>
                    <a:gsLst>
                      <a:gs pos="0">
                        <a:srgbClr val="FFFFFF"/>
                      </a:gs>
                      <a:gs pos="100000">
                        <a:srgbClr val="FFFFFF"/>
                      </a:gs>
                    </a:gsLst>
                    <a:lin ang="5400000" scaled="0"/>
                  </a:gradFill>
                  <a:ea typeface="Segoe UI" pitchFamily="34" charset="0"/>
                  <a:cs typeface="Segoe UI" pitchFamily="34" charset="0"/>
                </a:rPr>
                <a:t>embedded at least one AI-capability</a:t>
              </a:r>
            </a:p>
          </p:txBody>
        </p:sp>
        <p:sp>
          <p:nvSpPr>
            <p:cNvPr id="11" name="Rectangle: Rounded Corners 10">
              <a:extLst>
                <a:ext uri="{FF2B5EF4-FFF2-40B4-BE49-F238E27FC236}">
                  <a16:creationId xmlns:a16="http://schemas.microsoft.com/office/drawing/2014/main" id="{F3AD9549-ACC5-49D6-AC0A-4478CC2F306B}"/>
                </a:ext>
              </a:extLst>
            </p:cNvPr>
            <p:cNvSpPr/>
            <p:nvPr/>
          </p:nvSpPr>
          <p:spPr bwMode="auto">
            <a:xfrm>
              <a:off x="5230967" y="3957609"/>
              <a:ext cx="1730066" cy="173006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4000">
                  <a:gradFill>
                    <a:gsLst>
                      <a:gs pos="0">
                        <a:srgbClr val="FFFFFF"/>
                      </a:gs>
                      <a:gs pos="100000">
                        <a:srgbClr val="FFFFFF"/>
                      </a:gs>
                    </a:gsLst>
                    <a:lin ang="5400000" scaled="0"/>
                  </a:gradFill>
                  <a:ea typeface="Segoe UI" pitchFamily="34" charset="0"/>
                  <a:cs typeface="Segoe UI" pitchFamily="34" charset="0"/>
                </a:rPr>
                <a:t>75%</a:t>
              </a:r>
            </a:p>
            <a:p>
              <a:pPr algn="ctr" defTabSz="932472" fontAlgn="base">
                <a:spcBef>
                  <a:spcPct val="0"/>
                </a:spcBef>
                <a:spcAft>
                  <a:spcPct val="0"/>
                </a:spcAft>
              </a:pPr>
              <a:r>
                <a:rPr lang="en-AU" sz="1200">
                  <a:gradFill>
                    <a:gsLst>
                      <a:gs pos="0">
                        <a:srgbClr val="FFFFFF"/>
                      </a:gs>
                      <a:gs pos="100000">
                        <a:srgbClr val="FFFFFF"/>
                      </a:gs>
                    </a:gsLst>
                    <a:lin ang="5400000" scaled="0"/>
                  </a:gradFill>
                  <a:ea typeface="Segoe UI" pitchFamily="34" charset="0"/>
                  <a:cs typeface="Segoe UI" pitchFamily="34" charset="0"/>
                </a:rPr>
                <a:t>will increase investment</a:t>
              </a:r>
            </a:p>
          </p:txBody>
        </p:sp>
        <p:sp>
          <p:nvSpPr>
            <p:cNvPr id="13" name="Rectangle: Rounded Corners 12">
              <a:extLst>
                <a:ext uri="{FF2B5EF4-FFF2-40B4-BE49-F238E27FC236}">
                  <a16:creationId xmlns:a16="http://schemas.microsoft.com/office/drawing/2014/main" id="{02465D9D-5FC1-41AE-9843-88209B8F4DFF}"/>
                </a:ext>
              </a:extLst>
            </p:cNvPr>
            <p:cNvSpPr/>
            <p:nvPr/>
          </p:nvSpPr>
          <p:spPr bwMode="auto">
            <a:xfrm>
              <a:off x="8890560" y="3957609"/>
              <a:ext cx="1730066" cy="1730066"/>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4000" dirty="0">
                  <a:gradFill>
                    <a:gsLst>
                      <a:gs pos="0">
                        <a:srgbClr val="FFFFFF"/>
                      </a:gs>
                      <a:gs pos="100000">
                        <a:srgbClr val="FFFFFF"/>
                      </a:gs>
                    </a:gsLst>
                    <a:lin ang="5400000" scaled="0"/>
                  </a:gradFill>
                  <a:ea typeface="Segoe UI" pitchFamily="34" charset="0"/>
                  <a:cs typeface="Segoe UI"/>
                </a:rPr>
                <a:t>50%</a:t>
              </a:r>
              <a:endParaRPr lang="en-AU" sz="4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AU" sz="1200" dirty="0">
                  <a:gradFill>
                    <a:gsLst>
                      <a:gs pos="0">
                        <a:srgbClr val="FFFFFF"/>
                      </a:gs>
                      <a:gs pos="100000">
                        <a:srgbClr val="FFFFFF"/>
                      </a:gs>
                    </a:gsLst>
                    <a:lin ang="5400000" scaled="0"/>
                  </a:gradFill>
                  <a:ea typeface="Segoe UI" pitchFamily="34" charset="0"/>
                  <a:cs typeface="Segoe UI"/>
                </a:rPr>
                <a:t>or more </a:t>
              </a:r>
              <a:endParaRPr lang="en-AU" sz="1200" dirty="0">
                <a:ea typeface="Segoe UI" pitchFamily="34" charset="0"/>
                <a:cs typeface="Segoe UI"/>
              </a:endParaRPr>
            </a:p>
            <a:p>
              <a:pPr algn="ctr" defTabSz="932472">
                <a:spcBef>
                  <a:spcPct val="0"/>
                </a:spcBef>
                <a:spcAft>
                  <a:spcPct val="0"/>
                </a:spcAft>
              </a:pPr>
              <a:r>
                <a:rPr lang="en-AU" sz="1200" dirty="0">
                  <a:ea typeface="Segoe UI" pitchFamily="34" charset="0"/>
                  <a:cs typeface="Segoe UI"/>
                </a:rPr>
                <a:t>investment </a:t>
              </a:r>
              <a:endParaRPr lang="en-AU" dirty="0">
                <a:gradFill>
                  <a:gsLst>
                    <a:gs pos="0">
                      <a:srgbClr val="FFFFFF"/>
                    </a:gs>
                    <a:gs pos="100000">
                      <a:srgbClr val="FFFFFF"/>
                    </a:gs>
                  </a:gsLst>
                  <a:lin ang="5400000" scaled="0"/>
                </a:gradFill>
                <a:ea typeface="Segoe UI" pitchFamily="34" charset="0"/>
                <a:cs typeface="Segoe UI"/>
              </a:endParaRPr>
            </a:p>
            <a:p>
              <a:pPr algn="ctr" defTabSz="932472">
                <a:spcBef>
                  <a:spcPct val="0"/>
                </a:spcBef>
                <a:spcAft>
                  <a:spcPct val="0"/>
                </a:spcAft>
              </a:pPr>
              <a:r>
                <a:rPr lang="en-AU" sz="1200" dirty="0">
                  <a:gradFill>
                    <a:gsLst>
                      <a:gs pos="0">
                        <a:srgbClr val="FFFFFF"/>
                      </a:gs>
                      <a:gs pos="100000">
                        <a:srgbClr val="FFFFFF"/>
                      </a:gs>
                    </a:gsLst>
                    <a:lin ang="5400000" scaled="0"/>
                  </a:gradFill>
                  <a:ea typeface="Segoe UI" pitchFamily="34" charset="0"/>
                  <a:cs typeface="Segoe UI"/>
                </a:rPr>
                <a:t>increase from 30% of companies</a:t>
              </a:r>
              <a:endParaRPr lang="en-AU">
                <a:cs typeface="Segoe UI"/>
              </a:endParaRPr>
            </a:p>
          </p:txBody>
        </p:sp>
      </p:grpSp>
    </p:spTree>
    <p:extLst>
      <p:ext uri="{BB962C8B-B14F-4D97-AF65-F5344CB8AC3E}">
        <p14:creationId xmlns:p14="http://schemas.microsoft.com/office/powerpoint/2010/main" val="32012184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Challenges deploying machine learning</a:t>
            </a:r>
          </a:p>
        </p:txBody>
      </p:sp>
      <p:sp>
        <p:nvSpPr>
          <p:cNvPr id="15" name="Rectangle: Rounded Corners 14">
            <a:extLst>
              <a:ext uri="{FF2B5EF4-FFF2-40B4-BE49-F238E27FC236}">
                <a16:creationId xmlns:a16="http://schemas.microsoft.com/office/drawing/2014/main" id="{300C9348-7201-4CC7-99B6-52370C738C09}"/>
              </a:ext>
            </a:extLst>
          </p:cNvPr>
          <p:cNvSpPr/>
          <p:nvPr/>
        </p:nvSpPr>
        <p:spPr bwMode="auto">
          <a:xfrm>
            <a:off x="1093231" y="2215252"/>
            <a:ext cx="2700000" cy="270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6000">
                <a:gradFill>
                  <a:gsLst>
                    <a:gs pos="0">
                      <a:srgbClr val="FFFFFF"/>
                    </a:gs>
                    <a:gs pos="100000">
                      <a:srgbClr val="FFFFFF"/>
                    </a:gs>
                  </a:gsLst>
                  <a:lin ang="5400000" scaled="0"/>
                </a:gradFill>
                <a:ea typeface="Segoe UI" pitchFamily="34" charset="0"/>
                <a:cs typeface="Segoe UI" pitchFamily="34" charset="0"/>
              </a:rPr>
              <a:t>55% </a:t>
            </a:r>
          </a:p>
          <a:p>
            <a:pPr algn="ctr"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Cost considerations</a:t>
            </a:r>
          </a:p>
        </p:txBody>
      </p:sp>
      <p:sp>
        <p:nvSpPr>
          <p:cNvPr id="17" name="Rectangle: Rounded Corners 16">
            <a:extLst>
              <a:ext uri="{FF2B5EF4-FFF2-40B4-BE49-F238E27FC236}">
                <a16:creationId xmlns:a16="http://schemas.microsoft.com/office/drawing/2014/main" id="{F5E0BEC6-3880-4C30-A7E1-7F5CC050B7A8}"/>
              </a:ext>
            </a:extLst>
          </p:cNvPr>
          <p:cNvSpPr/>
          <p:nvPr/>
        </p:nvSpPr>
        <p:spPr bwMode="auto">
          <a:xfrm>
            <a:off x="4752824" y="2215252"/>
            <a:ext cx="2700000" cy="270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6000">
                <a:gradFill>
                  <a:gsLst>
                    <a:gs pos="0">
                      <a:srgbClr val="FFFFFF"/>
                    </a:gs>
                    <a:gs pos="100000">
                      <a:srgbClr val="FFFFFF"/>
                    </a:gs>
                  </a:gsLst>
                  <a:lin ang="5400000" scaled="0"/>
                </a:gradFill>
                <a:ea typeface="Segoe UI" pitchFamily="34" charset="0"/>
                <a:cs typeface="Segoe UI" pitchFamily="34" charset="0"/>
              </a:rPr>
              <a:t>52%</a:t>
            </a:r>
          </a:p>
          <a:p>
            <a:pPr algn="ctr"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Lack of </a:t>
            </a:r>
            <a:r>
              <a:rPr lang="en-AU" sz="1600" err="1">
                <a:gradFill>
                  <a:gsLst>
                    <a:gs pos="0">
                      <a:srgbClr val="FFFFFF"/>
                    </a:gs>
                    <a:gs pos="100000">
                      <a:srgbClr val="FFFFFF"/>
                    </a:gs>
                  </a:gsLst>
                  <a:lin ang="5400000" scaled="0"/>
                </a:gradFill>
                <a:ea typeface="Segoe UI" pitchFamily="34" charset="0"/>
                <a:cs typeface="Segoe UI" pitchFamily="34" charset="0"/>
              </a:rPr>
              <a:t>MLOps</a:t>
            </a:r>
            <a:endParaRPr lang="en-AU" sz="16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01B8C897-C4C1-4AC9-905A-81D48ECE81BA}"/>
              </a:ext>
            </a:extLst>
          </p:cNvPr>
          <p:cNvSpPr/>
          <p:nvPr/>
        </p:nvSpPr>
        <p:spPr bwMode="auto">
          <a:xfrm>
            <a:off x="8412417" y="2215252"/>
            <a:ext cx="2700000" cy="2700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AU" sz="6000">
                <a:gradFill>
                  <a:gsLst>
                    <a:gs pos="0">
                      <a:srgbClr val="FFFFFF"/>
                    </a:gs>
                    <a:gs pos="100000">
                      <a:srgbClr val="FFFFFF"/>
                    </a:gs>
                  </a:gsLst>
                  <a:lin ang="5400000" scaled="0"/>
                </a:gradFill>
                <a:ea typeface="Segoe UI" pitchFamily="34" charset="0"/>
                <a:cs typeface="Segoe UI" pitchFamily="34" charset="0"/>
              </a:rPr>
              <a:t>49%</a:t>
            </a:r>
          </a:p>
          <a:p>
            <a:pPr algn="ctr" defTabSz="932472" fontAlgn="base">
              <a:spcBef>
                <a:spcPct val="0"/>
              </a:spcBef>
              <a:spcAft>
                <a:spcPct val="0"/>
              </a:spcAft>
            </a:pPr>
            <a:r>
              <a:rPr lang="en-AU" sz="1600">
                <a:gradFill>
                  <a:gsLst>
                    <a:gs pos="0">
                      <a:srgbClr val="FFFFFF"/>
                    </a:gs>
                    <a:gs pos="100000">
                      <a:srgbClr val="FFFFFF"/>
                    </a:gs>
                  </a:gsLst>
                  <a:lin ang="5400000" scaled="0"/>
                </a:gradFill>
                <a:ea typeface="Segoe UI" pitchFamily="34" charset="0"/>
                <a:cs typeface="Segoe UI" pitchFamily="34" charset="0"/>
              </a:rPr>
              <a:t>Lack of trustworthy AI</a:t>
            </a:r>
          </a:p>
        </p:txBody>
      </p:sp>
      <p:sp>
        <p:nvSpPr>
          <p:cNvPr id="23" name="Rectangle 22">
            <a:extLst>
              <a:ext uri="{FF2B5EF4-FFF2-40B4-BE49-F238E27FC236}">
                <a16:creationId xmlns:a16="http://schemas.microsoft.com/office/drawing/2014/main" id="{71CFCFC7-6D9E-4D70-BDFE-CE7775E77746}"/>
              </a:ext>
            </a:extLst>
          </p:cNvPr>
          <p:cNvSpPr/>
          <p:nvPr/>
        </p:nvSpPr>
        <p:spPr>
          <a:xfrm>
            <a:off x="586389" y="6429447"/>
            <a:ext cx="11018520" cy="276999"/>
          </a:xfrm>
          <a:prstGeom prst="rect">
            <a:avLst/>
          </a:prstGeom>
        </p:spPr>
        <p:txBody>
          <a:bodyPr wrap="square">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1A1A1A"/>
                </a:solidFill>
                <a:effectLst/>
                <a:uLnTx/>
                <a:uFillTx/>
                <a:latin typeface="Segoe UI Semilight" panose="020B0402040204020203" pitchFamily="34" charset="0"/>
                <a:cs typeface="Segoe UI Semilight" panose="020B0402040204020203" pitchFamily="34" charset="0"/>
              </a:rPr>
              <a:t>“AI Strategies - </a:t>
            </a:r>
            <a:r>
              <a:rPr kumimoji="0" lang="en-US" sz="1200" i="0" u="none" strike="noStrike" kern="1200" cap="none" spc="0" normalizeH="0" baseline="0" noProof="0" err="1">
                <a:ln>
                  <a:noFill/>
                </a:ln>
                <a:solidFill>
                  <a:srgbClr val="1A1A1A"/>
                </a:solidFill>
                <a:effectLst/>
                <a:uLnTx/>
                <a:uFillTx/>
                <a:latin typeface="Segoe UI Semilight" panose="020B0402040204020203" pitchFamily="34" charset="0"/>
                <a:cs typeface="Segoe UI Semilight" panose="020B0402040204020203" pitchFamily="34" charset="0"/>
              </a:rPr>
              <a:t>BuyerView</a:t>
            </a:r>
            <a:r>
              <a:rPr kumimoji="0" lang="en-US" sz="1200" i="0" u="none" strike="noStrike" kern="1200" cap="none" spc="0" normalizeH="0" baseline="0" noProof="0">
                <a:ln>
                  <a:noFill/>
                </a:ln>
                <a:solidFill>
                  <a:srgbClr val="1A1A1A"/>
                </a:solidFill>
                <a:effectLst/>
                <a:uLnTx/>
                <a:uFillTx/>
                <a:latin typeface="Segoe UI Semilight" panose="020B0402040204020203" pitchFamily="34" charset="0"/>
                <a:cs typeface="Segoe UI Semilight" panose="020B0402040204020203" pitchFamily="34" charset="0"/>
              </a:rPr>
              <a:t> Global Survey”, IDC 2020  </a:t>
            </a:r>
          </a:p>
        </p:txBody>
      </p:sp>
    </p:spTree>
    <p:extLst>
      <p:ext uri="{BB962C8B-B14F-4D97-AF65-F5344CB8AC3E}">
        <p14:creationId xmlns:p14="http://schemas.microsoft.com/office/powerpoint/2010/main" val="11039064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What differentiates high performers?</a:t>
            </a:r>
          </a:p>
        </p:txBody>
      </p:sp>
      <p:sp>
        <p:nvSpPr>
          <p:cNvPr id="23" name="Rectangle 22">
            <a:extLst>
              <a:ext uri="{FF2B5EF4-FFF2-40B4-BE49-F238E27FC236}">
                <a16:creationId xmlns:a16="http://schemas.microsoft.com/office/drawing/2014/main" id="{71CFCFC7-6D9E-4D70-BDFE-CE7775E77746}"/>
              </a:ext>
            </a:extLst>
          </p:cNvPr>
          <p:cNvSpPr/>
          <p:nvPr/>
        </p:nvSpPr>
        <p:spPr>
          <a:xfrm>
            <a:off x="586389" y="6429447"/>
            <a:ext cx="11018520" cy="276999"/>
          </a:xfrm>
          <a:prstGeom prst="rect">
            <a:avLst/>
          </a:prstGeom>
        </p:spPr>
        <p:txBody>
          <a:bodyPr wrap="square">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1A1A1A"/>
                </a:solidFill>
                <a:effectLst/>
                <a:uLnTx/>
                <a:uFillTx/>
                <a:latin typeface="Segoe UI Semilight" panose="020B0402040204020203" pitchFamily="34" charset="0"/>
                <a:cs typeface="Segoe UI Semilight" panose="020B0402040204020203" pitchFamily="34" charset="0"/>
              </a:rPr>
              <a:t>“Global AI Survey: AI proves its worth, but few scale impact”, McKinsey &amp; Company 2020  </a:t>
            </a:r>
          </a:p>
        </p:txBody>
      </p:sp>
      <p:sp>
        <p:nvSpPr>
          <p:cNvPr id="7" name="Text Placeholder 2">
            <a:extLst>
              <a:ext uri="{FF2B5EF4-FFF2-40B4-BE49-F238E27FC236}">
                <a16:creationId xmlns:a16="http://schemas.microsoft.com/office/drawing/2014/main" id="{AEEB813D-408E-47E7-BBD1-A2F8D8BB4F77}"/>
              </a:ext>
            </a:extLst>
          </p:cNvPr>
          <p:cNvSpPr>
            <a:spLocks noGrp="1"/>
          </p:cNvSpPr>
          <p:nvPr>
            <p:ph type="body" sz="quarter" idx="10"/>
          </p:nvPr>
        </p:nvSpPr>
        <p:spPr>
          <a:xfrm>
            <a:off x="586390" y="1434370"/>
            <a:ext cx="11018520" cy="307777"/>
          </a:xfrm>
        </p:spPr>
        <p:txBody>
          <a:bodyPr/>
          <a:lstStyle/>
          <a:p>
            <a:pPr algn="ctr"/>
            <a:r>
              <a:rPr lang="en-US" sz="2000"/>
              <a:t>High performers are much more likely to report revenue gains or cost savings greater than 10%</a:t>
            </a:r>
          </a:p>
        </p:txBody>
      </p:sp>
      <p:grpSp>
        <p:nvGrpSpPr>
          <p:cNvPr id="35" name="Group 34">
            <a:extLst>
              <a:ext uri="{FF2B5EF4-FFF2-40B4-BE49-F238E27FC236}">
                <a16:creationId xmlns:a16="http://schemas.microsoft.com/office/drawing/2014/main" id="{752C8924-A3B2-498C-AA11-82777106A803}"/>
              </a:ext>
            </a:extLst>
          </p:cNvPr>
          <p:cNvGrpSpPr/>
          <p:nvPr/>
        </p:nvGrpSpPr>
        <p:grpSpPr>
          <a:xfrm>
            <a:off x="586389" y="2165319"/>
            <a:ext cx="11005985" cy="4190128"/>
            <a:chOff x="586388" y="2165319"/>
            <a:chExt cx="11005985" cy="4190128"/>
          </a:xfrm>
        </p:grpSpPr>
        <p:sp>
          <p:nvSpPr>
            <p:cNvPr id="4" name="Rectangle 3">
              <a:extLst>
                <a:ext uri="{FF2B5EF4-FFF2-40B4-BE49-F238E27FC236}">
                  <a16:creationId xmlns:a16="http://schemas.microsoft.com/office/drawing/2014/main" id="{C35B3DD3-6D6B-4FE5-BFE8-822464B6C6DA}"/>
                </a:ext>
              </a:extLst>
            </p:cNvPr>
            <p:cNvSpPr/>
            <p:nvPr/>
          </p:nvSpPr>
          <p:spPr bwMode="auto">
            <a:xfrm>
              <a:off x="586389" y="2165319"/>
              <a:ext cx="1911151" cy="231699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54B44F42-1FD2-42A4-8972-ACF4E1D12C62}"/>
                </a:ext>
              </a:extLst>
            </p:cNvPr>
            <p:cNvSpPr/>
            <p:nvPr/>
          </p:nvSpPr>
          <p:spPr bwMode="auto">
            <a:xfrm>
              <a:off x="3618000" y="2511536"/>
              <a:ext cx="1911151" cy="197077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chemeClr val="tx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7DC1720F-58CC-41B6-90F0-E03B745F9FE1}"/>
                </a:ext>
              </a:extLst>
            </p:cNvPr>
            <p:cNvSpPr/>
            <p:nvPr/>
          </p:nvSpPr>
          <p:spPr bwMode="auto">
            <a:xfrm>
              <a:off x="6649611" y="2777858"/>
              <a:ext cx="1911151" cy="17044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9299BD3-C3F4-41AB-82E2-3083E440B213}"/>
                </a:ext>
              </a:extLst>
            </p:cNvPr>
            <p:cNvSpPr/>
            <p:nvPr/>
          </p:nvSpPr>
          <p:spPr bwMode="auto">
            <a:xfrm>
              <a:off x="9681222" y="2831122"/>
              <a:ext cx="1911151" cy="165119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chemeClr val="tx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F7D94183-A146-486D-AA27-0614DCB31806}"/>
                </a:ext>
              </a:extLst>
            </p:cNvPr>
            <p:cNvSpPr txBox="1"/>
            <p:nvPr/>
          </p:nvSpPr>
          <p:spPr>
            <a:xfrm>
              <a:off x="586388" y="4610967"/>
              <a:ext cx="1911151" cy="1200329"/>
            </a:xfrm>
            <a:prstGeom prst="rect">
              <a:avLst/>
            </a:prstGeom>
            <a:noFill/>
          </p:spPr>
          <p:txBody>
            <a:bodyPr wrap="square">
              <a:spAutoFit/>
            </a:bodyPr>
            <a:lstStyle/>
            <a:p>
              <a:pPr algn="ctr"/>
              <a:r>
                <a:rPr lang="en-AU">
                  <a:latin typeface="Segoe UI Semilight" panose="020B0402040204020203" pitchFamily="34" charset="0"/>
                  <a:cs typeface="Segoe UI Semilight" panose="020B0402040204020203" pitchFamily="34" charset="0"/>
                </a:rPr>
                <a:t>Ensuring adoption and value of AI solutions</a:t>
              </a:r>
            </a:p>
          </p:txBody>
        </p:sp>
        <p:sp>
          <p:nvSpPr>
            <p:cNvPr id="12" name="TextBox 11">
              <a:extLst>
                <a:ext uri="{FF2B5EF4-FFF2-40B4-BE49-F238E27FC236}">
                  <a16:creationId xmlns:a16="http://schemas.microsoft.com/office/drawing/2014/main" id="{FB74289A-F1C2-4ACA-B76B-5B66C36390B4}"/>
                </a:ext>
              </a:extLst>
            </p:cNvPr>
            <p:cNvSpPr txBox="1"/>
            <p:nvPr/>
          </p:nvSpPr>
          <p:spPr>
            <a:xfrm>
              <a:off x="3617999" y="4610967"/>
              <a:ext cx="1911151" cy="1477328"/>
            </a:xfrm>
            <a:prstGeom prst="rect">
              <a:avLst/>
            </a:prstGeom>
            <a:noFill/>
          </p:spPr>
          <p:txBody>
            <a:bodyPr wrap="square">
              <a:spAutoFit/>
            </a:bodyPr>
            <a:lstStyle/>
            <a:p>
              <a:pPr algn="ctr"/>
              <a:r>
                <a:rPr lang="en-AU">
                  <a:latin typeface="Segoe UI Semilight" panose="020B0402040204020203" pitchFamily="34" charset="0"/>
                  <a:cs typeface="Segoe UI Semilight" panose="020B0402040204020203" pitchFamily="34" charset="0"/>
                </a:rPr>
                <a:t>Establishing standard protocols and repeatable methodologies</a:t>
              </a:r>
            </a:p>
          </p:txBody>
        </p:sp>
        <p:sp>
          <p:nvSpPr>
            <p:cNvPr id="14" name="TextBox 13">
              <a:extLst>
                <a:ext uri="{FF2B5EF4-FFF2-40B4-BE49-F238E27FC236}">
                  <a16:creationId xmlns:a16="http://schemas.microsoft.com/office/drawing/2014/main" id="{60635839-EB0E-42B2-A402-B086A9B39473}"/>
                </a:ext>
              </a:extLst>
            </p:cNvPr>
            <p:cNvSpPr txBox="1"/>
            <p:nvPr/>
          </p:nvSpPr>
          <p:spPr>
            <a:xfrm>
              <a:off x="6649611" y="4610967"/>
              <a:ext cx="1911151" cy="923330"/>
            </a:xfrm>
            <a:prstGeom prst="rect">
              <a:avLst/>
            </a:prstGeom>
            <a:noFill/>
          </p:spPr>
          <p:txBody>
            <a:bodyPr wrap="square">
              <a:spAutoFit/>
            </a:bodyPr>
            <a:lstStyle/>
            <a:p>
              <a:pPr algn="ctr"/>
              <a:r>
                <a:rPr lang="en-AU">
                  <a:latin typeface="Segoe UI Semilight" panose="020B0402040204020203" pitchFamily="34" charset="0"/>
                  <a:cs typeface="Segoe UI Semilight" panose="020B0402040204020203" pitchFamily="34" charset="0"/>
                </a:rPr>
                <a:t>Aligning AI strategy to business goals</a:t>
              </a:r>
            </a:p>
          </p:txBody>
        </p:sp>
        <p:sp>
          <p:nvSpPr>
            <p:cNvPr id="22" name="TextBox 21">
              <a:extLst>
                <a:ext uri="{FF2B5EF4-FFF2-40B4-BE49-F238E27FC236}">
                  <a16:creationId xmlns:a16="http://schemas.microsoft.com/office/drawing/2014/main" id="{9F8570FC-2EA8-460E-A845-2B3533252024}"/>
                </a:ext>
              </a:extLst>
            </p:cNvPr>
            <p:cNvSpPr txBox="1"/>
            <p:nvPr/>
          </p:nvSpPr>
          <p:spPr>
            <a:xfrm>
              <a:off x="9681222" y="4610967"/>
              <a:ext cx="1911151" cy="646331"/>
            </a:xfrm>
            <a:prstGeom prst="rect">
              <a:avLst/>
            </a:prstGeom>
            <a:noFill/>
          </p:spPr>
          <p:txBody>
            <a:bodyPr wrap="square">
              <a:spAutoFit/>
            </a:bodyPr>
            <a:lstStyle/>
            <a:p>
              <a:pPr algn="ctr"/>
              <a:r>
                <a:rPr lang="en-AU">
                  <a:latin typeface="Segoe UI Semilight" panose="020B0402040204020203" pitchFamily="34" charset="0"/>
                  <a:cs typeface="Segoe UI Semilight" panose="020B0402040204020203" pitchFamily="34" charset="0"/>
                </a:rPr>
                <a:t>Applying strong data practices</a:t>
              </a:r>
            </a:p>
          </p:txBody>
        </p:sp>
        <p:sp>
          <p:nvSpPr>
            <p:cNvPr id="26" name="TextBox 25">
              <a:extLst>
                <a:ext uri="{FF2B5EF4-FFF2-40B4-BE49-F238E27FC236}">
                  <a16:creationId xmlns:a16="http://schemas.microsoft.com/office/drawing/2014/main" id="{056D4000-4B2C-40ED-88E2-CAE427D0C4A7}"/>
                </a:ext>
              </a:extLst>
            </p:cNvPr>
            <p:cNvSpPr txBox="1"/>
            <p:nvPr/>
          </p:nvSpPr>
          <p:spPr>
            <a:xfrm>
              <a:off x="599627" y="3030189"/>
              <a:ext cx="1897912" cy="707886"/>
            </a:xfrm>
            <a:prstGeom prst="rect">
              <a:avLst/>
            </a:prstGeom>
            <a:noFill/>
          </p:spPr>
          <p:txBody>
            <a:bodyPr wrap="square">
              <a:spAutoFit/>
            </a:bodyPr>
            <a:lstStyle/>
            <a:p>
              <a:pPr algn="ctr"/>
              <a:r>
                <a:rPr lang="en-AU" sz="4000">
                  <a:solidFill>
                    <a:schemeClr val="bg1"/>
                  </a:solidFill>
                </a:rPr>
                <a:t>4.3x</a:t>
              </a:r>
            </a:p>
          </p:txBody>
        </p:sp>
        <p:sp>
          <p:nvSpPr>
            <p:cNvPr id="28" name="TextBox 27">
              <a:extLst>
                <a:ext uri="{FF2B5EF4-FFF2-40B4-BE49-F238E27FC236}">
                  <a16:creationId xmlns:a16="http://schemas.microsoft.com/office/drawing/2014/main" id="{3F210DD8-D54A-4DE0-8C47-CA95F586C740}"/>
                </a:ext>
              </a:extLst>
            </p:cNvPr>
            <p:cNvSpPr txBox="1"/>
            <p:nvPr/>
          </p:nvSpPr>
          <p:spPr>
            <a:xfrm>
              <a:off x="3617999" y="3030189"/>
              <a:ext cx="1897912" cy="707886"/>
            </a:xfrm>
            <a:prstGeom prst="rect">
              <a:avLst/>
            </a:prstGeom>
            <a:noFill/>
          </p:spPr>
          <p:txBody>
            <a:bodyPr wrap="square">
              <a:spAutoFit/>
            </a:bodyPr>
            <a:lstStyle/>
            <a:p>
              <a:pPr algn="ctr"/>
              <a:r>
                <a:rPr lang="en-AU" sz="4000">
                  <a:solidFill>
                    <a:schemeClr val="bg1"/>
                  </a:solidFill>
                </a:rPr>
                <a:t>3.7x</a:t>
              </a:r>
            </a:p>
          </p:txBody>
        </p:sp>
        <p:sp>
          <p:nvSpPr>
            <p:cNvPr id="30" name="TextBox 29">
              <a:extLst>
                <a:ext uri="{FF2B5EF4-FFF2-40B4-BE49-F238E27FC236}">
                  <a16:creationId xmlns:a16="http://schemas.microsoft.com/office/drawing/2014/main" id="{941EAB86-54EB-4455-B5A9-4D68D6E1C81E}"/>
                </a:ext>
              </a:extLst>
            </p:cNvPr>
            <p:cNvSpPr txBox="1"/>
            <p:nvPr/>
          </p:nvSpPr>
          <p:spPr>
            <a:xfrm>
              <a:off x="6662850" y="3021568"/>
              <a:ext cx="1897912" cy="707886"/>
            </a:xfrm>
            <a:prstGeom prst="rect">
              <a:avLst/>
            </a:prstGeom>
            <a:noFill/>
          </p:spPr>
          <p:txBody>
            <a:bodyPr wrap="square">
              <a:spAutoFit/>
            </a:bodyPr>
            <a:lstStyle/>
            <a:p>
              <a:pPr algn="ctr"/>
              <a:r>
                <a:rPr lang="en-AU" sz="4000">
                  <a:solidFill>
                    <a:schemeClr val="bg1"/>
                  </a:solidFill>
                </a:rPr>
                <a:t>3.2x</a:t>
              </a:r>
            </a:p>
          </p:txBody>
        </p:sp>
        <p:sp>
          <p:nvSpPr>
            <p:cNvPr id="32" name="TextBox 31">
              <a:extLst>
                <a:ext uri="{FF2B5EF4-FFF2-40B4-BE49-F238E27FC236}">
                  <a16:creationId xmlns:a16="http://schemas.microsoft.com/office/drawing/2014/main" id="{2E76BDA3-2461-478D-9938-C8693676CB24}"/>
                </a:ext>
              </a:extLst>
            </p:cNvPr>
            <p:cNvSpPr txBox="1"/>
            <p:nvPr/>
          </p:nvSpPr>
          <p:spPr>
            <a:xfrm>
              <a:off x="9681222" y="3015370"/>
              <a:ext cx="1897912" cy="707886"/>
            </a:xfrm>
            <a:prstGeom prst="rect">
              <a:avLst/>
            </a:prstGeom>
            <a:noFill/>
          </p:spPr>
          <p:txBody>
            <a:bodyPr wrap="square">
              <a:spAutoFit/>
            </a:bodyPr>
            <a:lstStyle/>
            <a:p>
              <a:pPr algn="ctr"/>
              <a:r>
                <a:rPr lang="en-AU" sz="4000">
                  <a:solidFill>
                    <a:schemeClr val="bg1"/>
                  </a:solidFill>
                </a:rPr>
                <a:t>3.1x</a:t>
              </a:r>
            </a:p>
          </p:txBody>
        </p:sp>
        <p:sp>
          <p:nvSpPr>
            <p:cNvPr id="34" name="TextBox 33">
              <a:extLst>
                <a:ext uri="{FF2B5EF4-FFF2-40B4-BE49-F238E27FC236}">
                  <a16:creationId xmlns:a16="http://schemas.microsoft.com/office/drawing/2014/main" id="{78DB3B88-2D5E-4709-ABEB-C91CC10F9BDD}"/>
                </a:ext>
              </a:extLst>
            </p:cNvPr>
            <p:cNvSpPr txBox="1"/>
            <p:nvPr/>
          </p:nvSpPr>
          <p:spPr>
            <a:xfrm>
              <a:off x="586388" y="6078448"/>
              <a:ext cx="10992746" cy="276999"/>
            </a:xfrm>
            <a:prstGeom prst="rect">
              <a:avLst/>
            </a:prstGeom>
            <a:noFill/>
          </p:spPr>
          <p:txBody>
            <a:bodyPr wrap="square">
              <a:spAutoFit/>
            </a:bodyPr>
            <a:lstStyle/>
            <a:p>
              <a:pPr algn="r"/>
              <a:r>
                <a:rPr lang="en-AU" sz="1200">
                  <a:latin typeface="Segoe UI Semilight" panose="020B0402040204020203" pitchFamily="34" charset="0"/>
                  <a:cs typeface="Segoe UI Semilight" panose="020B0402040204020203" pitchFamily="34" charset="0"/>
                </a:rPr>
                <a:t>*Share of ‘high performers’ reporting the core practice relative to ‘other companies’</a:t>
              </a:r>
            </a:p>
          </p:txBody>
        </p:sp>
      </p:grpSp>
    </p:spTree>
    <p:extLst>
      <p:ext uri="{BB962C8B-B14F-4D97-AF65-F5344CB8AC3E}">
        <p14:creationId xmlns:p14="http://schemas.microsoft.com/office/powerpoint/2010/main" val="8166237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Traditional machine learning delivery</a:t>
            </a:r>
          </a:p>
        </p:txBody>
      </p:sp>
      <p:grpSp>
        <p:nvGrpSpPr>
          <p:cNvPr id="4" name="Group 3">
            <a:extLst>
              <a:ext uri="{FF2B5EF4-FFF2-40B4-BE49-F238E27FC236}">
                <a16:creationId xmlns:a16="http://schemas.microsoft.com/office/drawing/2014/main" id="{4C0CFA9E-70AC-4803-AF16-EE055E331AD3}"/>
              </a:ext>
            </a:extLst>
          </p:cNvPr>
          <p:cNvGrpSpPr/>
          <p:nvPr/>
        </p:nvGrpSpPr>
        <p:grpSpPr>
          <a:xfrm>
            <a:off x="455996" y="1800410"/>
            <a:ext cx="7427427" cy="4289663"/>
            <a:chOff x="318861" y="2138433"/>
            <a:chExt cx="7427427" cy="4289663"/>
          </a:xfrm>
        </p:grpSpPr>
        <p:sp>
          <p:nvSpPr>
            <p:cNvPr id="5" name="Rectangle 4">
              <a:extLst>
                <a:ext uri="{FF2B5EF4-FFF2-40B4-BE49-F238E27FC236}">
                  <a16:creationId xmlns:a16="http://schemas.microsoft.com/office/drawing/2014/main" id="{5D97B36A-3C40-404B-ACD1-8AF93B03B98D}"/>
                </a:ext>
              </a:extLst>
            </p:cNvPr>
            <p:cNvSpPr/>
            <p:nvPr/>
          </p:nvSpPr>
          <p:spPr>
            <a:xfrm>
              <a:off x="318862" y="2138441"/>
              <a:ext cx="3372374" cy="42896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6" name="people_4" title="Icon of a person">
              <a:extLst>
                <a:ext uri="{FF2B5EF4-FFF2-40B4-BE49-F238E27FC236}">
                  <a16:creationId xmlns:a16="http://schemas.microsoft.com/office/drawing/2014/main" id="{7A0C3805-E260-47CA-814C-22CA5EE5227D}"/>
                </a:ext>
              </a:extLst>
            </p:cNvPr>
            <p:cNvSpPr>
              <a:spLocks noChangeAspect="1" noEditPoints="1"/>
            </p:cNvSpPr>
            <p:nvPr/>
          </p:nvSpPr>
          <p:spPr bwMode="auto">
            <a:xfrm>
              <a:off x="1009618" y="4230078"/>
              <a:ext cx="995429" cy="11128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57150" cap="sq">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5819C3D-E930-4B72-A74C-1AA9E3748D1A}"/>
                </a:ext>
              </a:extLst>
            </p:cNvPr>
            <p:cNvSpPr txBox="1"/>
            <p:nvPr/>
          </p:nvSpPr>
          <p:spPr>
            <a:xfrm>
              <a:off x="1480999" y="2934859"/>
              <a:ext cx="1605374" cy="523220"/>
            </a:xfrm>
            <a:prstGeom prst="rect">
              <a:avLst/>
            </a:prstGeom>
            <a:noFill/>
          </p:spPr>
          <p:txBody>
            <a:bodyPr wrap="square" rtlCol="0">
              <a:spAutoFit/>
            </a:bodyPr>
            <a:lstStyle/>
            <a:p>
              <a:pPr algn="ctr"/>
              <a:r>
                <a:rPr lang="en-GB" sz="1400" b="1">
                  <a:latin typeface="Segoe UI Semilight" panose="020B0402040204020203" pitchFamily="34" charset="0"/>
                  <a:cs typeface="Segoe UI Semilight" panose="020B0402040204020203" pitchFamily="34" charset="0"/>
                </a:rPr>
                <a:t>I have a model for you…</a:t>
              </a:r>
            </a:p>
          </p:txBody>
        </p:sp>
        <p:sp>
          <p:nvSpPr>
            <p:cNvPr id="8" name="Rectangle 7">
              <a:extLst>
                <a:ext uri="{FF2B5EF4-FFF2-40B4-BE49-F238E27FC236}">
                  <a16:creationId xmlns:a16="http://schemas.microsoft.com/office/drawing/2014/main" id="{EA7429F6-1384-4BB1-84B8-F915F7B048A5}"/>
                </a:ext>
              </a:extLst>
            </p:cNvPr>
            <p:cNvSpPr/>
            <p:nvPr/>
          </p:nvSpPr>
          <p:spPr>
            <a:xfrm>
              <a:off x="4373914" y="2138440"/>
              <a:ext cx="3372374" cy="42896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9" name="speech_2" title="Icon of a chat bubble">
              <a:extLst>
                <a:ext uri="{FF2B5EF4-FFF2-40B4-BE49-F238E27FC236}">
                  <a16:creationId xmlns:a16="http://schemas.microsoft.com/office/drawing/2014/main" id="{8D38097C-5A3C-4F2F-B48E-223F3B70A3C2}"/>
                </a:ext>
              </a:extLst>
            </p:cNvPr>
            <p:cNvSpPr>
              <a:spLocks noChangeAspect="1" noEditPoints="1"/>
            </p:cNvSpPr>
            <p:nvPr/>
          </p:nvSpPr>
          <p:spPr bwMode="auto">
            <a:xfrm>
              <a:off x="5436004" y="2635194"/>
              <a:ext cx="1799059" cy="1488967"/>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people_4" title="Icon of a person">
              <a:extLst>
                <a:ext uri="{FF2B5EF4-FFF2-40B4-BE49-F238E27FC236}">
                  <a16:creationId xmlns:a16="http://schemas.microsoft.com/office/drawing/2014/main" id="{CE80EDAD-07E9-4D8D-AC7C-9C895114B4A8}"/>
                </a:ext>
              </a:extLst>
            </p:cNvPr>
            <p:cNvSpPr>
              <a:spLocks noChangeAspect="1" noEditPoints="1"/>
            </p:cNvSpPr>
            <p:nvPr/>
          </p:nvSpPr>
          <p:spPr bwMode="auto">
            <a:xfrm>
              <a:off x="5040651" y="4230078"/>
              <a:ext cx="995429" cy="11128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57150" cap="sq">
              <a:solidFill>
                <a:schemeClr val="accent6">
                  <a:lumMod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3EAF4A82-D2CC-47B7-81ED-D2011EC7B67E}"/>
                </a:ext>
              </a:extLst>
            </p:cNvPr>
            <p:cNvSpPr txBox="1"/>
            <p:nvPr/>
          </p:nvSpPr>
          <p:spPr>
            <a:xfrm>
              <a:off x="5526895" y="2814927"/>
              <a:ext cx="1617276" cy="738664"/>
            </a:xfrm>
            <a:prstGeom prst="rect">
              <a:avLst/>
            </a:prstGeom>
            <a:noFill/>
          </p:spPr>
          <p:txBody>
            <a:bodyPr wrap="square" rtlCol="0">
              <a:spAutoFit/>
            </a:bodyPr>
            <a:lstStyle/>
            <a:p>
              <a:pPr algn="ctr"/>
              <a:r>
                <a:rPr lang="en-GB" sz="1400" b="1">
                  <a:latin typeface="Segoe UI Semilight" panose="020B0402040204020203" pitchFamily="34" charset="0"/>
                  <a:cs typeface="Segoe UI Semilight" panose="020B0402040204020203" pitchFamily="34" charset="0"/>
                </a:rPr>
                <a:t>How do I </a:t>
              </a:r>
            </a:p>
            <a:p>
              <a:pPr algn="ctr"/>
              <a:r>
                <a:rPr lang="en-GB" sz="1400" b="1">
                  <a:latin typeface="Segoe UI Semilight" panose="020B0402040204020203" pitchFamily="34" charset="0"/>
                  <a:cs typeface="Segoe UI Semilight" panose="020B0402040204020203" pitchFamily="34" charset="0"/>
                </a:rPr>
                <a:t>deploy, manage, monitor…</a:t>
              </a:r>
            </a:p>
          </p:txBody>
        </p:sp>
        <p:sp>
          <p:nvSpPr>
            <p:cNvPr id="12" name="speech_2" title="Icon of a chat bubble">
              <a:extLst>
                <a:ext uri="{FF2B5EF4-FFF2-40B4-BE49-F238E27FC236}">
                  <a16:creationId xmlns:a16="http://schemas.microsoft.com/office/drawing/2014/main" id="{7F765172-3DE9-4979-9B43-B218B4FB6E65}"/>
                </a:ext>
              </a:extLst>
            </p:cNvPr>
            <p:cNvSpPr>
              <a:spLocks noChangeAspect="1" noEditPoints="1"/>
            </p:cNvSpPr>
            <p:nvPr/>
          </p:nvSpPr>
          <p:spPr bwMode="auto">
            <a:xfrm>
              <a:off x="1410489" y="2635194"/>
              <a:ext cx="1799059" cy="1488967"/>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a:extLst>
                <a:ext uri="{FF2B5EF4-FFF2-40B4-BE49-F238E27FC236}">
                  <a16:creationId xmlns:a16="http://schemas.microsoft.com/office/drawing/2014/main" id="{81E9101C-79AB-4D6E-89D2-AB0A5D671AEC}"/>
                </a:ext>
              </a:extLst>
            </p:cNvPr>
            <p:cNvSpPr/>
            <p:nvPr/>
          </p:nvSpPr>
          <p:spPr>
            <a:xfrm>
              <a:off x="3700839" y="2138440"/>
              <a:ext cx="763904" cy="4289655"/>
            </a:xfrm>
            <a:prstGeom prst="rect">
              <a:avLst/>
            </a:prstGeom>
            <a:solidFill>
              <a:schemeClr val="accent6">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nvGrpSpPr>
            <p:cNvPr id="14" name="Group 13">
              <a:extLst>
                <a:ext uri="{FF2B5EF4-FFF2-40B4-BE49-F238E27FC236}">
                  <a16:creationId xmlns:a16="http://schemas.microsoft.com/office/drawing/2014/main" id="{7A336CA1-F2ED-4FED-81DB-6787A0CB9F9C}"/>
                </a:ext>
              </a:extLst>
            </p:cNvPr>
            <p:cNvGrpSpPr/>
            <p:nvPr/>
          </p:nvGrpSpPr>
          <p:grpSpPr>
            <a:xfrm>
              <a:off x="3844283" y="2361488"/>
              <a:ext cx="621135" cy="798814"/>
              <a:chOff x="3610762" y="2147582"/>
              <a:chExt cx="621135" cy="798814"/>
            </a:xfrm>
            <a:solidFill>
              <a:schemeClr val="accent6">
                <a:lumMod val="25000"/>
              </a:schemeClr>
            </a:solidFill>
          </p:grpSpPr>
          <p:sp>
            <p:nvSpPr>
              <p:cNvPr id="27" name="Rectangle 26">
                <a:extLst>
                  <a:ext uri="{FF2B5EF4-FFF2-40B4-BE49-F238E27FC236}">
                    <a16:creationId xmlns:a16="http://schemas.microsoft.com/office/drawing/2014/main" id="{02EA5DF4-4A78-43B7-9A92-F47B504E570A}"/>
                  </a:ext>
                </a:extLst>
              </p:cNvPr>
              <p:cNvSpPr/>
              <p:nvPr/>
            </p:nvSpPr>
            <p:spPr>
              <a:xfrm>
                <a:off x="3825380" y="2147582"/>
                <a:ext cx="405842" cy="159390"/>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8" name="Rectangle 27">
                <a:extLst>
                  <a:ext uri="{FF2B5EF4-FFF2-40B4-BE49-F238E27FC236}">
                    <a16:creationId xmlns:a16="http://schemas.microsoft.com/office/drawing/2014/main" id="{D63EFD1C-E744-499D-A7FB-06474E3320DC}"/>
                  </a:ext>
                </a:extLst>
              </p:cNvPr>
              <p:cNvSpPr/>
              <p:nvPr/>
            </p:nvSpPr>
            <p:spPr>
              <a:xfrm>
                <a:off x="3610762" y="2306972"/>
                <a:ext cx="405842" cy="159390"/>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9" name="Rectangle 28">
                <a:extLst>
                  <a:ext uri="{FF2B5EF4-FFF2-40B4-BE49-F238E27FC236}">
                    <a16:creationId xmlns:a16="http://schemas.microsoft.com/office/drawing/2014/main" id="{0231F542-9256-48B6-844F-0B0D27725681}"/>
                  </a:ext>
                </a:extLst>
              </p:cNvPr>
              <p:cNvSpPr/>
              <p:nvPr/>
            </p:nvSpPr>
            <p:spPr>
              <a:xfrm>
                <a:off x="4016604" y="2306972"/>
                <a:ext cx="214618" cy="159390"/>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30" name="Rectangle 29">
                <a:extLst>
                  <a:ext uri="{FF2B5EF4-FFF2-40B4-BE49-F238E27FC236}">
                    <a16:creationId xmlns:a16="http://schemas.microsoft.com/office/drawing/2014/main" id="{8A64104E-7EBC-40C2-9830-F0CBB5DE951F}"/>
                  </a:ext>
                </a:extLst>
              </p:cNvPr>
              <p:cNvSpPr/>
              <p:nvPr/>
            </p:nvSpPr>
            <p:spPr>
              <a:xfrm>
                <a:off x="3825380" y="2469566"/>
                <a:ext cx="405842" cy="159390"/>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31" name="Rectangle 30">
                <a:extLst>
                  <a:ext uri="{FF2B5EF4-FFF2-40B4-BE49-F238E27FC236}">
                    <a16:creationId xmlns:a16="http://schemas.microsoft.com/office/drawing/2014/main" id="{356F396C-6B22-415A-A761-5F08A106E8BE}"/>
                  </a:ext>
                </a:extLst>
              </p:cNvPr>
              <p:cNvSpPr/>
              <p:nvPr/>
            </p:nvSpPr>
            <p:spPr>
              <a:xfrm>
                <a:off x="3611437" y="2628927"/>
                <a:ext cx="405842" cy="159390"/>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32" name="Rectangle 31">
                <a:extLst>
                  <a:ext uri="{FF2B5EF4-FFF2-40B4-BE49-F238E27FC236}">
                    <a16:creationId xmlns:a16="http://schemas.microsoft.com/office/drawing/2014/main" id="{641D9C49-C787-4D97-8EBD-964C947C9CA9}"/>
                  </a:ext>
                </a:extLst>
              </p:cNvPr>
              <p:cNvSpPr/>
              <p:nvPr/>
            </p:nvSpPr>
            <p:spPr>
              <a:xfrm>
                <a:off x="4017279" y="2628927"/>
                <a:ext cx="214618" cy="159390"/>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33" name="Rectangle 32">
                <a:extLst>
                  <a:ext uri="{FF2B5EF4-FFF2-40B4-BE49-F238E27FC236}">
                    <a16:creationId xmlns:a16="http://schemas.microsoft.com/office/drawing/2014/main" id="{E08857D8-2525-4CED-A2DA-906C2D78B2FB}"/>
                  </a:ext>
                </a:extLst>
              </p:cNvPr>
              <p:cNvSpPr/>
              <p:nvPr/>
            </p:nvSpPr>
            <p:spPr>
              <a:xfrm>
                <a:off x="3825380" y="2787006"/>
                <a:ext cx="405842" cy="159390"/>
              </a:xfrm>
              <a:prstGeom prst="rect">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grpSp>
          <p:nvGrpSpPr>
            <p:cNvPr id="15" name="Group 14">
              <a:extLst>
                <a:ext uri="{FF2B5EF4-FFF2-40B4-BE49-F238E27FC236}">
                  <a16:creationId xmlns:a16="http://schemas.microsoft.com/office/drawing/2014/main" id="{9850B005-AC9C-4A20-9849-771FF6383E2B}"/>
                </a:ext>
              </a:extLst>
            </p:cNvPr>
            <p:cNvGrpSpPr/>
            <p:nvPr/>
          </p:nvGrpSpPr>
          <p:grpSpPr>
            <a:xfrm rot="10800000">
              <a:off x="3686297" y="5383601"/>
              <a:ext cx="621135" cy="798814"/>
              <a:chOff x="3610762" y="2147582"/>
              <a:chExt cx="621135" cy="798814"/>
            </a:xfrm>
          </p:grpSpPr>
          <p:sp>
            <p:nvSpPr>
              <p:cNvPr id="20" name="Rectangle 19">
                <a:extLst>
                  <a:ext uri="{FF2B5EF4-FFF2-40B4-BE49-F238E27FC236}">
                    <a16:creationId xmlns:a16="http://schemas.microsoft.com/office/drawing/2014/main" id="{7DC50C5B-8246-4014-B624-D07811B2FB4B}"/>
                  </a:ext>
                </a:extLst>
              </p:cNvPr>
              <p:cNvSpPr/>
              <p:nvPr/>
            </p:nvSpPr>
            <p:spPr>
              <a:xfrm>
                <a:off x="3825380" y="2147582"/>
                <a:ext cx="405842" cy="159390"/>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1" name="Rectangle 20">
                <a:extLst>
                  <a:ext uri="{FF2B5EF4-FFF2-40B4-BE49-F238E27FC236}">
                    <a16:creationId xmlns:a16="http://schemas.microsoft.com/office/drawing/2014/main" id="{D7CE40B0-B410-4099-9BAE-49068FFA35F6}"/>
                  </a:ext>
                </a:extLst>
              </p:cNvPr>
              <p:cNvSpPr/>
              <p:nvPr/>
            </p:nvSpPr>
            <p:spPr>
              <a:xfrm>
                <a:off x="3610762" y="2306972"/>
                <a:ext cx="405842" cy="159390"/>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2" name="Rectangle 21">
                <a:extLst>
                  <a:ext uri="{FF2B5EF4-FFF2-40B4-BE49-F238E27FC236}">
                    <a16:creationId xmlns:a16="http://schemas.microsoft.com/office/drawing/2014/main" id="{2BDE7D6B-DE79-4772-90D6-82D1C0AEF998}"/>
                  </a:ext>
                </a:extLst>
              </p:cNvPr>
              <p:cNvSpPr/>
              <p:nvPr/>
            </p:nvSpPr>
            <p:spPr>
              <a:xfrm>
                <a:off x="4016604" y="2306972"/>
                <a:ext cx="214618" cy="159390"/>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3" name="Rectangle 22">
                <a:extLst>
                  <a:ext uri="{FF2B5EF4-FFF2-40B4-BE49-F238E27FC236}">
                    <a16:creationId xmlns:a16="http://schemas.microsoft.com/office/drawing/2014/main" id="{7501E6D5-6E62-4605-8A5E-ED3C462F9973}"/>
                  </a:ext>
                </a:extLst>
              </p:cNvPr>
              <p:cNvSpPr/>
              <p:nvPr/>
            </p:nvSpPr>
            <p:spPr>
              <a:xfrm>
                <a:off x="3825380" y="2469566"/>
                <a:ext cx="405842" cy="159390"/>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4" name="Rectangle 23">
                <a:extLst>
                  <a:ext uri="{FF2B5EF4-FFF2-40B4-BE49-F238E27FC236}">
                    <a16:creationId xmlns:a16="http://schemas.microsoft.com/office/drawing/2014/main" id="{A79D5308-6CB9-4C5D-B394-C24DCD970907}"/>
                  </a:ext>
                </a:extLst>
              </p:cNvPr>
              <p:cNvSpPr/>
              <p:nvPr/>
            </p:nvSpPr>
            <p:spPr>
              <a:xfrm>
                <a:off x="3611437" y="2628927"/>
                <a:ext cx="405842" cy="159390"/>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5" name="Rectangle 24">
                <a:extLst>
                  <a:ext uri="{FF2B5EF4-FFF2-40B4-BE49-F238E27FC236}">
                    <a16:creationId xmlns:a16="http://schemas.microsoft.com/office/drawing/2014/main" id="{C0622EA2-1A5E-45C5-B59B-8CD4248EF5F3}"/>
                  </a:ext>
                </a:extLst>
              </p:cNvPr>
              <p:cNvSpPr/>
              <p:nvPr/>
            </p:nvSpPr>
            <p:spPr>
              <a:xfrm>
                <a:off x="4017279" y="2628927"/>
                <a:ext cx="214618" cy="159390"/>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26" name="Rectangle 25">
                <a:extLst>
                  <a:ext uri="{FF2B5EF4-FFF2-40B4-BE49-F238E27FC236}">
                    <a16:creationId xmlns:a16="http://schemas.microsoft.com/office/drawing/2014/main" id="{04A61C80-453B-4601-ABDE-D584B6310ACD}"/>
                  </a:ext>
                </a:extLst>
              </p:cNvPr>
              <p:cNvSpPr/>
              <p:nvPr/>
            </p:nvSpPr>
            <p:spPr>
              <a:xfrm>
                <a:off x="3825380" y="2787006"/>
                <a:ext cx="405842" cy="159390"/>
              </a:xfrm>
              <a:prstGeom prst="rect">
                <a:avLst/>
              </a:prstGeom>
              <a:noFill/>
              <a:ln w="1905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grpSp>
        <p:sp>
          <p:nvSpPr>
            <p:cNvPr id="16" name="TextBox 15">
              <a:extLst>
                <a:ext uri="{FF2B5EF4-FFF2-40B4-BE49-F238E27FC236}">
                  <a16:creationId xmlns:a16="http://schemas.microsoft.com/office/drawing/2014/main" id="{4431E839-DDFD-4B12-BD9E-1AD1F1DD8F58}"/>
                </a:ext>
              </a:extLst>
            </p:cNvPr>
            <p:cNvSpPr txBox="1"/>
            <p:nvPr/>
          </p:nvSpPr>
          <p:spPr>
            <a:xfrm>
              <a:off x="3592427" y="4012407"/>
              <a:ext cx="966918" cy="646331"/>
            </a:xfrm>
            <a:prstGeom prst="rect">
              <a:avLst/>
            </a:prstGeom>
            <a:noFill/>
          </p:spPr>
          <p:txBody>
            <a:bodyPr wrap="square" rtlCol="0">
              <a:spAutoFit/>
            </a:bodyPr>
            <a:lstStyle/>
            <a:p>
              <a:pPr algn="ctr"/>
              <a:r>
                <a:rPr lang="en-GB" sz="1200">
                  <a:solidFill>
                    <a:schemeClr val="bg2"/>
                  </a:solidFill>
                  <a:latin typeface="Segoe UI (Body)"/>
                  <a:cs typeface="Segoe UI Light" panose="020B0502040204020203" pitchFamily="34" charset="0"/>
                </a:rPr>
                <a:t>Wall</a:t>
              </a:r>
            </a:p>
            <a:p>
              <a:pPr algn="ctr"/>
              <a:r>
                <a:rPr lang="en-GB" sz="1200">
                  <a:solidFill>
                    <a:schemeClr val="bg2"/>
                  </a:solidFill>
                  <a:latin typeface="Segoe UI (Body)"/>
                  <a:cs typeface="Segoe UI Light" panose="020B0502040204020203" pitchFamily="34" charset="0"/>
                </a:rPr>
                <a:t>of</a:t>
              </a:r>
            </a:p>
            <a:p>
              <a:pPr algn="ctr"/>
              <a:r>
                <a:rPr lang="en-GB" sz="1200">
                  <a:solidFill>
                    <a:schemeClr val="bg2"/>
                  </a:solidFill>
                  <a:latin typeface="Segoe UI (Body)"/>
                  <a:cs typeface="Segoe UI Light" panose="020B0502040204020203" pitchFamily="34" charset="0"/>
                </a:rPr>
                <a:t>Confusion</a:t>
              </a:r>
            </a:p>
          </p:txBody>
        </p:sp>
        <p:sp>
          <p:nvSpPr>
            <p:cNvPr id="17" name="TextBox 16">
              <a:extLst>
                <a:ext uri="{FF2B5EF4-FFF2-40B4-BE49-F238E27FC236}">
                  <a16:creationId xmlns:a16="http://schemas.microsoft.com/office/drawing/2014/main" id="{A90E3FE3-1BDE-4576-978F-4577DECD2680}"/>
                </a:ext>
              </a:extLst>
            </p:cNvPr>
            <p:cNvSpPr txBox="1"/>
            <p:nvPr/>
          </p:nvSpPr>
          <p:spPr>
            <a:xfrm>
              <a:off x="318861" y="5820992"/>
              <a:ext cx="3358508" cy="400110"/>
            </a:xfrm>
            <a:prstGeom prst="rect">
              <a:avLst/>
            </a:prstGeom>
            <a:noFill/>
          </p:spPr>
          <p:txBody>
            <a:bodyPr wrap="square" rtlCol="0">
              <a:spAutoFit/>
            </a:bodyPr>
            <a:lstStyle/>
            <a:p>
              <a:pPr algn="ctr"/>
              <a:r>
                <a:rPr lang="en-GB" sz="2000" b="1">
                  <a:solidFill>
                    <a:schemeClr val="accent1"/>
                  </a:solidFill>
                  <a:latin typeface="Segoe UI Semilight" panose="020B0402040204020203" pitchFamily="34" charset="0"/>
                  <a:cs typeface="Segoe UI Semilight" panose="020B0402040204020203" pitchFamily="34" charset="0"/>
                </a:rPr>
                <a:t>Data Science</a:t>
              </a:r>
            </a:p>
          </p:txBody>
        </p:sp>
        <p:sp>
          <p:nvSpPr>
            <p:cNvPr id="18" name="TextBox 17">
              <a:extLst>
                <a:ext uri="{FF2B5EF4-FFF2-40B4-BE49-F238E27FC236}">
                  <a16:creationId xmlns:a16="http://schemas.microsoft.com/office/drawing/2014/main" id="{D40D19FD-6768-45F9-A945-7D5DE334D0D1}"/>
                </a:ext>
              </a:extLst>
            </p:cNvPr>
            <p:cNvSpPr txBox="1"/>
            <p:nvPr/>
          </p:nvSpPr>
          <p:spPr>
            <a:xfrm>
              <a:off x="4483786" y="5825915"/>
              <a:ext cx="3262502" cy="400110"/>
            </a:xfrm>
            <a:prstGeom prst="rect">
              <a:avLst/>
            </a:prstGeom>
            <a:noFill/>
          </p:spPr>
          <p:txBody>
            <a:bodyPr wrap="square" rtlCol="0">
              <a:spAutoFit/>
            </a:bodyPr>
            <a:lstStyle/>
            <a:p>
              <a:pPr algn="ctr"/>
              <a:r>
                <a:rPr lang="en-GB" sz="2000" b="1">
                  <a:solidFill>
                    <a:schemeClr val="accent1"/>
                  </a:solidFill>
                  <a:latin typeface="Segoe UI Semilight" panose="020B0402040204020203" pitchFamily="34" charset="0"/>
                  <a:cs typeface="Segoe UI Semilight" panose="020B0402040204020203" pitchFamily="34" charset="0"/>
                </a:rPr>
                <a:t>Ops</a:t>
              </a:r>
            </a:p>
          </p:txBody>
        </p:sp>
        <p:sp>
          <p:nvSpPr>
            <p:cNvPr id="19" name="Shape 582">
              <a:extLst>
                <a:ext uri="{FF2B5EF4-FFF2-40B4-BE49-F238E27FC236}">
                  <a16:creationId xmlns:a16="http://schemas.microsoft.com/office/drawing/2014/main" id="{7EF21F00-DA71-4E65-B6C4-D91FB6B54881}"/>
                </a:ext>
              </a:extLst>
            </p:cNvPr>
            <p:cNvSpPr/>
            <p:nvPr/>
          </p:nvSpPr>
          <p:spPr>
            <a:xfrm>
              <a:off x="455996" y="2138433"/>
              <a:ext cx="7290292" cy="4289654"/>
            </a:xfrm>
            <a:prstGeom prst="rect">
              <a:avLst/>
            </a:prstGeom>
            <a:noFill/>
            <a:ln w="12700" cap="flat" cmpd="sng">
              <a:solidFill>
                <a:schemeClr val="accent6">
                  <a:lumMod val="25000"/>
                </a:schemeClr>
              </a:solid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grpSp>
      <p:grpSp>
        <p:nvGrpSpPr>
          <p:cNvPr id="34" name="Group 33">
            <a:extLst>
              <a:ext uri="{FF2B5EF4-FFF2-40B4-BE49-F238E27FC236}">
                <a16:creationId xmlns:a16="http://schemas.microsoft.com/office/drawing/2014/main" id="{C2FD5E94-D476-4A2D-92EF-1C2BD10CD27F}"/>
              </a:ext>
            </a:extLst>
          </p:cNvPr>
          <p:cNvGrpSpPr/>
          <p:nvPr/>
        </p:nvGrpSpPr>
        <p:grpSpPr>
          <a:xfrm>
            <a:off x="9101329" y="1800410"/>
            <a:ext cx="2497540" cy="4289654"/>
            <a:chOff x="8980227" y="2138433"/>
            <a:chExt cx="2497540" cy="4289654"/>
          </a:xfrm>
        </p:grpSpPr>
        <p:pic>
          <p:nvPicPr>
            <p:cNvPr id="35" name="Picture 34" descr="A picture containing drawing, light&#10;&#10;Description automatically generated">
              <a:extLst>
                <a:ext uri="{FF2B5EF4-FFF2-40B4-BE49-F238E27FC236}">
                  <a16:creationId xmlns:a16="http://schemas.microsoft.com/office/drawing/2014/main" id="{F2062110-1FB7-44FF-859D-7C5CD5C15864}"/>
                </a:ext>
              </a:extLst>
            </p:cNvPr>
            <p:cNvPicPr>
              <a:picLocks noChangeAspect="1"/>
            </p:cNvPicPr>
            <p:nvPr/>
          </p:nvPicPr>
          <p:blipFill>
            <a:blip r:embed="rId2">
              <a:duotone>
                <a:prstClr val="black"/>
                <a:schemeClr val="accent2">
                  <a:tint val="45000"/>
                  <a:satMod val="400000"/>
                </a:schemeClr>
              </a:duotone>
            </a:blip>
            <a:stretch>
              <a:fillRect/>
            </a:stretch>
          </p:blipFill>
          <p:spPr>
            <a:xfrm>
              <a:off x="9418611" y="2600573"/>
              <a:ext cx="1623502" cy="1482265"/>
            </a:xfrm>
            <a:prstGeom prst="rect">
              <a:avLst/>
            </a:prstGeom>
          </p:spPr>
        </p:pic>
        <p:sp>
          <p:nvSpPr>
            <p:cNvPr id="36" name="TextBox 35">
              <a:extLst>
                <a:ext uri="{FF2B5EF4-FFF2-40B4-BE49-F238E27FC236}">
                  <a16:creationId xmlns:a16="http://schemas.microsoft.com/office/drawing/2014/main" id="{EE7A0A2B-66DD-4F81-B314-884F8C1D1FDB}"/>
                </a:ext>
              </a:extLst>
            </p:cNvPr>
            <p:cNvSpPr txBox="1"/>
            <p:nvPr/>
          </p:nvSpPr>
          <p:spPr>
            <a:xfrm>
              <a:off x="8980227" y="4289670"/>
              <a:ext cx="2497540" cy="1523815"/>
            </a:xfrm>
            <a:prstGeom prst="rect">
              <a:avLst/>
            </a:prstGeom>
            <a:noFill/>
          </p:spPr>
          <p:txBody>
            <a:bodyPr wrap="square" rtlCol="0">
              <a:spAutoFit/>
            </a:bodyPr>
            <a:lstStyle/>
            <a:p>
              <a:pPr algn="ctr">
                <a:lnSpc>
                  <a:spcPct val="150000"/>
                </a:lnSpc>
              </a:pPr>
              <a:r>
                <a:rPr lang="en-GB" sz="1600" b="1">
                  <a:solidFill>
                    <a:schemeClr val="accent6">
                      <a:lumMod val="25000"/>
                    </a:schemeClr>
                  </a:solidFill>
                  <a:latin typeface="Segoe UI Semilight" panose="020B0402040204020203" pitchFamily="34" charset="0"/>
                  <a:cs typeface="Segoe UI Semilight" panose="020B0402040204020203" pitchFamily="34" charset="0"/>
                </a:rPr>
                <a:t>Data Drift</a:t>
              </a:r>
            </a:p>
            <a:p>
              <a:pPr algn="ctr">
                <a:lnSpc>
                  <a:spcPct val="150000"/>
                </a:lnSpc>
              </a:pPr>
              <a:r>
                <a:rPr lang="en-GB" sz="1600" b="1">
                  <a:solidFill>
                    <a:schemeClr val="accent6">
                      <a:lumMod val="25000"/>
                    </a:schemeClr>
                  </a:solidFill>
                  <a:latin typeface="Segoe UI Semilight" panose="020B0402040204020203" pitchFamily="34" charset="0"/>
                  <a:cs typeface="Segoe UI Semilight" panose="020B0402040204020203" pitchFamily="34" charset="0"/>
                </a:rPr>
                <a:t>Monitoring</a:t>
              </a:r>
            </a:p>
            <a:p>
              <a:pPr algn="ctr">
                <a:lnSpc>
                  <a:spcPct val="150000"/>
                </a:lnSpc>
              </a:pPr>
              <a:r>
                <a:rPr lang="en-GB" sz="1600" b="1">
                  <a:solidFill>
                    <a:schemeClr val="accent6">
                      <a:lumMod val="25000"/>
                    </a:schemeClr>
                  </a:solidFill>
                  <a:latin typeface="Segoe UI Semilight" panose="020B0402040204020203" pitchFamily="34" charset="0"/>
                  <a:cs typeface="Segoe UI Semilight" panose="020B0402040204020203" pitchFamily="34" charset="0"/>
                </a:rPr>
                <a:t>Management</a:t>
              </a:r>
            </a:p>
            <a:p>
              <a:pPr algn="ctr">
                <a:lnSpc>
                  <a:spcPct val="150000"/>
                </a:lnSpc>
              </a:pPr>
              <a:r>
                <a:rPr lang="en-GB" sz="1600" b="1">
                  <a:solidFill>
                    <a:schemeClr val="accent6">
                      <a:lumMod val="25000"/>
                    </a:schemeClr>
                  </a:solidFill>
                  <a:latin typeface="Segoe UI Semilight" panose="020B0402040204020203" pitchFamily="34" charset="0"/>
                  <a:cs typeface="Segoe UI Semilight" panose="020B0402040204020203" pitchFamily="34" charset="0"/>
                </a:rPr>
                <a:t>Retraining</a:t>
              </a:r>
            </a:p>
          </p:txBody>
        </p:sp>
        <p:sp>
          <p:nvSpPr>
            <p:cNvPr id="37" name="Shape 582">
              <a:extLst>
                <a:ext uri="{FF2B5EF4-FFF2-40B4-BE49-F238E27FC236}">
                  <a16:creationId xmlns:a16="http://schemas.microsoft.com/office/drawing/2014/main" id="{EE4D6C47-BA0B-4B29-B123-EB46316F7696}"/>
                </a:ext>
              </a:extLst>
            </p:cNvPr>
            <p:cNvSpPr/>
            <p:nvPr/>
          </p:nvSpPr>
          <p:spPr>
            <a:xfrm>
              <a:off x="8980227" y="2138433"/>
              <a:ext cx="2497540" cy="4289654"/>
            </a:xfrm>
            <a:prstGeom prst="rect">
              <a:avLst/>
            </a:prstGeom>
            <a:noFill/>
            <a:ln w="12700" cap="flat" cmpd="sng">
              <a:solidFill>
                <a:schemeClr val="accent6">
                  <a:lumMod val="25000"/>
                </a:schemeClr>
              </a:solid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grpSp>
      <p:cxnSp>
        <p:nvCxnSpPr>
          <p:cNvPr id="38" name="Straight Arrow Connector 37">
            <a:extLst>
              <a:ext uri="{FF2B5EF4-FFF2-40B4-BE49-F238E27FC236}">
                <a16:creationId xmlns:a16="http://schemas.microsoft.com/office/drawing/2014/main" id="{5AB39F82-CD54-415C-9FD3-C187394B29A6}"/>
              </a:ext>
            </a:extLst>
          </p:cNvPr>
          <p:cNvCxnSpPr>
            <a:cxnSpLocks/>
            <a:stCxn id="19" idx="3"/>
            <a:endCxn id="37" idx="1"/>
          </p:cNvCxnSpPr>
          <p:nvPr/>
        </p:nvCxnSpPr>
        <p:spPr>
          <a:xfrm>
            <a:off x="7883423" y="3945237"/>
            <a:ext cx="1217906"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2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There’s more to ML systems than ML</a:t>
            </a:r>
          </a:p>
        </p:txBody>
      </p:sp>
      <p:sp>
        <p:nvSpPr>
          <p:cNvPr id="3" name="Text Placeholder 2">
            <a:extLst>
              <a:ext uri="{FF2B5EF4-FFF2-40B4-BE49-F238E27FC236}">
                <a16:creationId xmlns:a16="http://schemas.microsoft.com/office/drawing/2014/main" id="{88F108A3-1777-44EF-8443-346E399ACF4A}"/>
              </a:ext>
            </a:extLst>
          </p:cNvPr>
          <p:cNvSpPr>
            <a:spLocks noGrp="1"/>
          </p:cNvSpPr>
          <p:nvPr>
            <p:ph type="body" sz="quarter" idx="10"/>
          </p:nvPr>
        </p:nvSpPr>
        <p:spPr>
          <a:xfrm>
            <a:off x="586390" y="1434370"/>
            <a:ext cx="11018520" cy="307777"/>
          </a:xfrm>
        </p:spPr>
        <p:txBody>
          <a:bodyPr/>
          <a:lstStyle/>
          <a:p>
            <a:pPr algn="ctr"/>
            <a:r>
              <a:rPr lang="en-US" sz="2000"/>
              <a:t>Only a small fraction of real-world ML systems are composed of ML code.</a:t>
            </a:r>
          </a:p>
        </p:txBody>
      </p:sp>
      <p:grpSp>
        <p:nvGrpSpPr>
          <p:cNvPr id="44" name="Group 43">
            <a:extLst>
              <a:ext uri="{FF2B5EF4-FFF2-40B4-BE49-F238E27FC236}">
                <a16:creationId xmlns:a16="http://schemas.microsoft.com/office/drawing/2014/main" id="{6549576A-4D04-4D5D-983F-FC5B9A82F9F0}"/>
              </a:ext>
            </a:extLst>
          </p:cNvPr>
          <p:cNvGrpSpPr/>
          <p:nvPr/>
        </p:nvGrpSpPr>
        <p:grpSpPr>
          <a:xfrm>
            <a:off x="586389" y="2165319"/>
            <a:ext cx="11018101" cy="3888886"/>
            <a:chOff x="654974" y="1473677"/>
            <a:chExt cx="10775076" cy="3711747"/>
          </a:xfrm>
        </p:grpSpPr>
        <p:sp>
          <p:nvSpPr>
            <p:cNvPr id="5" name="Shape 586">
              <a:extLst>
                <a:ext uri="{FF2B5EF4-FFF2-40B4-BE49-F238E27FC236}">
                  <a16:creationId xmlns:a16="http://schemas.microsoft.com/office/drawing/2014/main" id="{EDAFCC42-315E-49E3-B0DD-66D6165A0073}"/>
                </a:ext>
              </a:extLst>
            </p:cNvPr>
            <p:cNvSpPr/>
            <p:nvPr/>
          </p:nvSpPr>
          <p:spPr>
            <a:xfrm>
              <a:off x="4874261" y="3417861"/>
              <a:ext cx="574637" cy="385891"/>
            </a:xfrm>
            <a:prstGeom prst="rect">
              <a:avLst/>
            </a:prstGeom>
            <a:solidFill>
              <a:schemeClr val="accent2"/>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0" i="0" u="none" strike="noStrike" kern="1200" cap="none" spc="0" normalizeH="0" baseline="0" noProof="0">
                <a:ln>
                  <a:noFill/>
                </a:ln>
                <a:solidFill>
                  <a:srgbClr val="1A1A1A"/>
                </a:solidFill>
                <a:effectLst/>
                <a:uLnTx/>
                <a:uFillTx/>
                <a:latin typeface="Calibri"/>
                <a:ea typeface="Calibri"/>
                <a:cs typeface="Calibri"/>
                <a:sym typeface="Calibri"/>
              </a:endParaRPr>
            </a:p>
          </p:txBody>
        </p:sp>
        <p:sp>
          <p:nvSpPr>
            <p:cNvPr id="7" name="Shape 592">
              <a:extLst>
                <a:ext uri="{FF2B5EF4-FFF2-40B4-BE49-F238E27FC236}">
                  <a16:creationId xmlns:a16="http://schemas.microsoft.com/office/drawing/2014/main" id="{E223DBEA-8464-4228-87A1-827B2CDA98D6}"/>
                </a:ext>
              </a:extLst>
            </p:cNvPr>
            <p:cNvSpPr txBox="1"/>
            <p:nvPr/>
          </p:nvSpPr>
          <p:spPr>
            <a:xfrm>
              <a:off x="4874177" y="3501335"/>
              <a:ext cx="574637" cy="216339"/>
            </a:xfrm>
            <a:prstGeom prst="rect">
              <a:avLst/>
            </a:prstGeom>
            <a:noFill/>
            <a:ln>
              <a:noFill/>
            </a:ln>
          </p:spPr>
          <p:txBody>
            <a:bodyPr spcFirstLastPara="1" wrap="square" lIns="121865" tIns="121865" rIns="121865" bIns="121865" anchor="ctr"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700"/>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Calibri"/>
                  <a:cs typeface="Calibri"/>
                  <a:sym typeface="Calibri"/>
                </a:rPr>
                <a:t>ML</a:t>
              </a:r>
              <a:endParaRPr kumimoji="0" sz="1100" b="0" i="0" u="none" strike="noStrike" kern="1200" cap="none" spc="0" normalizeH="0" baseline="0" noProof="0">
                <a:ln>
                  <a:noFill/>
                </a:ln>
                <a:solidFill>
                  <a:srgbClr val="FFFFFF"/>
                </a:solidFill>
                <a:effectLst/>
                <a:uLnTx/>
                <a:uFillTx/>
                <a:latin typeface="Segoe UI Semibold"/>
                <a:ea typeface="Calibri"/>
                <a:cs typeface="Calibri"/>
                <a:sym typeface="Calibri"/>
              </a:endParaRPr>
            </a:p>
            <a:p>
              <a:pPr marL="0" marR="0" lvl="0" indent="0" algn="ctr" defTabSz="914016" rtl="0" eaLnBrk="1" fontAlgn="auto" latinLnBrk="0" hangingPunct="1">
                <a:lnSpc>
                  <a:spcPct val="100000"/>
                </a:lnSpc>
                <a:spcBef>
                  <a:spcPts val="0"/>
                </a:spcBef>
                <a:spcAft>
                  <a:spcPts val="0"/>
                </a:spcAft>
                <a:buClr>
                  <a:srgbClr val="1A1A1A"/>
                </a:buClr>
                <a:buSzPts val="700"/>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Calibri"/>
                  <a:cs typeface="Calibri"/>
                  <a:sym typeface="Calibri"/>
                </a:rPr>
                <a:t>Code</a:t>
              </a:r>
              <a:endParaRPr kumimoji="0" sz="1100" b="0" i="0" u="none" strike="noStrike" kern="1200" cap="none" spc="0" normalizeH="0" baseline="0" noProof="0">
                <a:ln>
                  <a:noFill/>
                </a:ln>
                <a:solidFill>
                  <a:srgbClr val="FFFFFF"/>
                </a:solidFill>
                <a:effectLst/>
                <a:uLnTx/>
                <a:uFillTx/>
                <a:latin typeface="Segoe UI Semibold"/>
                <a:ea typeface="Calibri"/>
                <a:cs typeface="Calibri"/>
                <a:sym typeface="Calibri"/>
              </a:endParaRPr>
            </a:p>
          </p:txBody>
        </p:sp>
        <p:sp>
          <p:nvSpPr>
            <p:cNvPr id="9" name="Shape 582">
              <a:extLst>
                <a:ext uri="{FF2B5EF4-FFF2-40B4-BE49-F238E27FC236}">
                  <a16:creationId xmlns:a16="http://schemas.microsoft.com/office/drawing/2014/main" id="{C7AD1C48-37E7-4AD1-B0CF-B3915B100996}"/>
                </a:ext>
              </a:extLst>
            </p:cNvPr>
            <p:cNvSpPr/>
            <p:nvPr/>
          </p:nvSpPr>
          <p:spPr>
            <a:xfrm>
              <a:off x="654974" y="2155592"/>
              <a:ext cx="1777496" cy="2258559"/>
            </a:xfrm>
            <a:prstGeom prst="rect">
              <a:avLst/>
            </a:prstGeom>
            <a:solidFill>
              <a:schemeClr val="accent5">
                <a:lumMod val="40000"/>
                <a:lumOff val="6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11" name="Shape 583">
              <a:extLst>
                <a:ext uri="{FF2B5EF4-FFF2-40B4-BE49-F238E27FC236}">
                  <a16:creationId xmlns:a16="http://schemas.microsoft.com/office/drawing/2014/main" id="{21E68509-91F8-49D3-B1DA-7B4172D8EA6F}"/>
                </a:ext>
              </a:extLst>
            </p:cNvPr>
            <p:cNvSpPr/>
            <p:nvPr/>
          </p:nvSpPr>
          <p:spPr>
            <a:xfrm>
              <a:off x="2492253" y="2334635"/>
              <a:ext cx="1911058" cy="1473582"/>
            </a:xfrm>
            <a:prstGeom prst="rect">
              <a:avLst/>
            </a:prstGeom>
            <a:solidFill>
              <a:schemeClr val="accent3">
                <a:lumMod val="20000"/>
                <a:lumOff val="8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13" name="Shape 584">
              <a:extLst>
                <a:ext uri="{FF2B5EF4-FFF2-40B4-BE49-F238E27FC236}">
                  <a16:creationId xmlns:a16="http://schemas.microsoft.com/office/drawing/2014/main" id="{5642262F-2160-4B71-88CA-2C133A2D274D}"/>
                </a:ext>
              </a:extLst>
            </p:cNvPr>
            <p:cNvSpPr/>
            <p:nvPr/>
          </p:nvSpPr>
          <p:spPr>
            <a:xfrm>
              <a:off x="2673001" y="3863307"/>
              <a:ext cx="2405717" cy="1156872"/>
            </a:xfrm>
            <a:prstGeom prst="rect">
              <a:avLst/>
            </a:prstGeom>
            <a:solidFill>
              <a:schemeClr val="accent3">
                <a:lumMod val="20000"/>
                <a:lumOff val="8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15" name="Shape 585">
              <a:extLst>
                <a:ext uri="{FF2B5EF4-FFF2-40B4-BE49-F238E27FC236}">
                  <a16:creationId xmlns:a16="http://schemas.microsoft.com/office/drawing/2014/main" id="{F4C62B82-977B-4A30-BFB0-DA63932B5835}"/>
                </a:ext>
              </a:extLst>
            </p:cNvPr>
            <p:cNvSpPr/>
            <p:nvPr/>
          </p:nvSpPr>
          <p:spPr>
            <a:xfrm>
              <a:off x="4463094" y="1636788"/>
              <a:ext cx="1844277" cy="1721512"/>
            </a:xfrm>
            <a:prstGeom prst="rect">
              <a:avLst/>
            </a:prstGeom>
            <a:solidFill>
              <a:schemeClr val="accent3">
                <a:lumMod val="20000"/>
                <a:lumOff val="8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17" name="Shape 587">
              <a:extLst>
                <a:ext uri="{FF2B5EF4-FFF2-40B4-BE49-F238E27FC236}">
                  <a16:creationId xmlns:a16="http://schemas.microsoft.com/office/drawing/2014/main" id="{44CD13C5-A223-4CC6-A11A-4C8A08BEF9BF}"/>
                </a:ext>
              </a:extLst>
            </p:cNvPr>
            <p:cNvSpPr/>
            <p:nvPr/>
          </p:nvSpPr>
          <p:spPr>
            <a:xfrm>
              <a:off x="5573146" y="3448561"/>
              <a:ext cx="2638451" cy="525051"/>
            </a:xfrm>
            <a:prstGeom prst="rect">
              <a:avLst/>
            </a:prstGeom>
            <a:solidFill>
              <a:schemeClr val="tx2">
                <a:lumMod val="20000"/>
                <a:lumOff val="8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19" name="Shape 588">
              <a:extLst>
                <a:ext uri="{FF2B5EF4-FFF2-40B4-BE49-F238E27FC236}">
                  <a16:creationId xmlns:a16="http://schemas.microsoft.com/office/drawing/2014/main" id="{3836C01D-83B4-4DC4-B9F1-10FB8015F62F}"/>
                </a:ext>
              </a:extLst>
            </p:cNvPr>
            <p:cNvSpPr/>
            <p:nvPr/>
          </p:nvSpPr>
          <p:spPr>
            <a:xfrm>
              <a:off x="5693445" y="4028546"/>
              <a:ext cx="2293749" cy="1156872"/>
            </a:xfrm>
            <a:prstGeom prst="rect">
              <a:avLst/>
            </a:prstGeom>
            <a:solidFill>
              <a:schemeClr val="accent3">
                <a:lumMod val="20000"/>
                <a:lumOff val="8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21" name="Shape 589">
              <a:extLst>
                <a:ext uri="{FF2B5EF4-FFF2-40B4-BE49-F238E27FC236}">
                  <a16:creationId xmlns:a16="http://schemas.microsoft.com/office/drawing/2014/main" id="{6074DC3D-1729-4CD7-9DDF-FE12B9B2FC6F}"/>
                </a:ext>
              </a:extLst>
            </p:cNvPr>
            <p:cNvSpPr/>
            <p:nvPr/>
          </p:nvSpPr>
          <p:spPr>
            <a:xfrm>
              <a:off x="6367153" y="1760521"/>
              <a:ext cx="1844277" cy="1473582"/>
            </a:xfrm>
            <a:prstGeom prst="rect">
              <a:avLst/>
            </a:prstGeom>
            <a:solidFill>
              <a:schemeClr val="accent3">
                <a:lumMod val="20000"/>
                <a:lumOff val="8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23" name="Shape 590">
              <a:extLst>
                <a:ext uri="{FF2B5EF4-FFF2-40B4-BE49-F238E27FC236}">
                  <a16:creationId xmlns:a16="http://schemas.microsoft.com/office/drawing/2014/main" id="{6BDEC0DF-CC6F-44FE-AF28-E30722A41128}"/>
                </a:ext>
              </a:extLst>
            </p:cNvPr>
            <p:cNvSpPr/>
            <p:nvPr/>
          </p:nvSpPr>
          <p:spPr>
            <a:xfrm>
              <a:off x="8294774" y="1473677"/>
              <a:ext cx="1617141" cy="3711747"/>
            </a:xfrm>
            <a:prstGeom prst="rect">
              <a:avLst/>
            </a:prstGeom>
            <a:solidFill>
              <a:schemeClr val="accent5">
                <a:lumMod val="40000"/>
                <a:lumOff val="6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25" name="Shape 591">
              <a:extLst>
                <a:ext uri="{FF2B5EF4-FFF2-40B4-BE49-F238E27FC236}">
                  <a16:creationId xmlns:a16="http://schemas.microsoft.com/office/drawing/2014/main" id="{64A082EC-71AF-41BF-8EE6-022FFEE35D99}"/>
                </a:ext>
              </a:extLst>
            </p:cNvPr>
            <p:cNvSpPr/>
            <p:nvPr/>
          </p:nvSpPr>
          <p:spPr>
            <a:xfrm>
              <a:off x="9995257" y="1672178"/>
              <a:ext cx="1434793" cy="1650732"/>
            </a:xfrm>
            <a:prstGeom prst="rect">
              <a:avLst/>
            </a:prstGeom>
            <a:solidFill>
              <a:schemeClr val="accent5">
                <a:lumMod val="40000"/>
                <a:lumOff val="6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l" defTabSz="914016" rtl="0" eaLnBrk="1" fontAlgn="auto" latinLnBrk="0" hangingPunct="1">
                <a:lnSpc>
                  <a:spcPct val="100000"/>
                </a:lnSpc>
                <a:spcBef>
                  <a:spcPts val="0"/>
                </a:spcBef>
                <a:spcAft>
                  <a:spcPts val="0"/>
                </a:spcAft>
                <a:buClr>
                  <a:srgbClr val="1A1A1A"/>
                </a:buClr>
                <a:buSzPts val="1800"/>
                <a:buFontTx/>
                <a:buNone/>
                <a:tabLst/>
                <a:defRPr/>
              </a:pP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27" name="Shape 593">
              <a:extLst>
                <a:ext uri="{FF2B5EF4-FFF2-40B4-BE49-F238E27FC236}">
                  <a16:creationId xmlns:a16="http://schemas.microsoft.com/office/drawing/2014/main" id="{7FA38F99-540E-4E4F-9BF0-3E0D4B5E91A2}"/>
                </a:ext>
              </a:extLst>
            </p:cNvPr>
            <p:cNvSpPr txBox="1"/>
            <p:nvPr/>
          </p:nvSpPr>
          <p:spPr>
            <a:xfrm>
              <a:off x="761944" y="2990947"/>
              <a:ext cx="1563556" cy="587833"/>
            </a:xfrm>
            <a:prstGeom prst="rect">
              <a:avLst/>
            </a:prstGeom>
            <a:noFill/>
            <a:ln>
              <a:noFill/>
            </a:ln>
          </p:spPr>
          <p:txBody>
            <a:bodyPr spcFirstLastPara="1" wrap="square" lIns="121865" tIns="121865" rIns="121865" bIns="121865" anchor="t"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Configuration</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29" name="Shape 594">
              <a:extLst>
                <a:ext uri="{FF2B5EF4-FFF2-40B4-BE49-F238E27FC236}">
                  <a16:creationId xmlns:a16="http://schemas.microsoft.com/office/drawing/2014/main" id="{9EB5F304-CE1B-4D18-BE36-C4C2B4E85290}"/>
                </a:ext>
              </a:extLst>
            </p:cNvPr>
            <p:cNvSpPr txBox="1"/>
            <p:nvPr/>
          </p:nvSpPr>
          <p:spPr>
            <a:xfrm>
              <a:off x="2579228" y="2830025"/>
              <a:ext cx="1737107" cy="587833"/>
            </a:xfrm>
            <a:prstGeom prst="rect">
              <a:avLst/>
            </a:prstGeom>
            <a:noFill/>
            <a:ln>
              <a:noFill/>
            </a:ln>
          </p:spPr>
          <p:txBody>
            <a:bodyPr spcFirstLastPara="1" wrap="square" lIns="121865" tIns="121865" rIns="121865" bIns="121865" anchor="t"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Data Collection</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31" name="Shape 595">
              <a:extLst>
                <a:ext uri="{FF2B5EF4-FFF2-40B4-BE49-F238E27FC236}">
                  <a16:creationId xmlns:a16="http://schemas.microsoft.com/office/drawing/2014/main" id="{A97DBB16-185A-4CAC-8A30-CABA117236E1}"/>
                </a:ext>
              </a:extLst>
            </p:cNvPr>
            <p:cNvSpPr txBox="1"/>
            <p:nvPr/>
          </p:nvSpPr>
          <p:spPr>
            <a:xfrm>
              <a:off x="4603454" y="2087503"/>
              <a:ext cx="1563556" cy="587833"/>
            </a:xfrm>
            <a:prstGeom prst="rect">
              <a:avLst/>
            </a:prstGeom>
            <a:noFill/>
            <a:ln>
              <a:noFill/>
            </a:ln>
          </p:spPr>
          <p:txBody>
            <a:bodyPr spcFirstLastPara="1" wrap="square" lIns="121865" tIns="121865" rIns="121865" bIns="121865" anchor="t"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Data </a:t>
              </a:r>
              <a:endParaRPr kumimoji="0" sz="1400" b="1" i="0" u="none" strike="noStrike" kern="1200" cap="none" spc="0" normalizeH="0" baseline="0" noProof="0">
                <a:ln>
                  <a:noFill/>
                </a:ln>
                <a:solidFill>
                  <a:srgbClr val="1A1A1A"/>
                </a:solidFill>
                <a:effectLst/>
                <a:uLnTx/>
                <a:uFillTx/>
                <a:ea typeface="Calibri"/>
                <a:cs typeface="Calibri"/>
                <a:sym typeface="Calibri"/>
              </a:endParaRPr>
            </a:p>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Verification</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33" name="Shape 596">
              <a:extLst>
                <a:ext uri="{FF2B5EF4-FFF2-40B4-BE49-F238E27FC236}">
                  <a16:creationId xmlns:a16="http://schemas.microsoft.com/office/drawing/2014/main" id="{82183FCB-C705-4A88-A62B-A6DF3B1AE512}"/>
                </a:ext>
              </a:extLst>
            </p:cNvPr>
            <p:cNvSpPr txBox="1"/>
            <p:nvPr/>
          </p:nvSpPr>
          <p:spPr>
            <a:xfrm>
              <a:off x="3094082" y="4160248"/>
              <a:ext cx="1563556" cy="587833"/>
            </a:xfrm>
            <a:prstGeom prst="rect">
              <a:avLst/>
            </a:prstGeom>
            <a:noFill/>
            <a:ln>
              <a:noFill/>
            </a:ln>
          </p:spPr>
          <p:txBody>
            <a:bodyPr spcFirstLastPara="1" wrap="square" lIns="121865" tIns="121865" rIns="121865" bIns="121865" anchor="ctr"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Feature Extraction</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35" name="Shape 597">
              <a:extLst>
                <a:ext uri="{FF2B5EF4-FFF2-40B4-BE49-F238E27FC236}">
                  <a16:creationId xmlns:a16="http://schemas.microsoft.com/office/drawing/2014/main" id="{9FDCFFE3-5167-46F4-873F-ECAA14A70FA3}"/>
                </a:ext>
              </a:extLst>
            </p:cNvPr>
            <p:cNvSpPr txBox="1"/>
            <p:nvPr/>
          </p:nvSpPr>
          <p:spPr>
            <a:xfrm>
              <a:off x="6539256" y="2021655"/>
              <a:ext cx="1563556" cy="587833"/>
            </a:xfrm>
            <a:prstGeom prst="rect">
              <a:avLst/>
            </a:prstGeom>
            <a:noFill/>
            <a:ln>
              <a:noFill/>
            </a:ln>
          </p:spPr>
          <p:txBody>
            <a:bodyPr spcFirstLastPara="1" wrap="square" lIns="121865" tIns="121865" rIns="121865" bIns="121865" anchor="t"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Machine Resource Management</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37" name="Shape 598">
              <a:extLst>
                <a:ext uri="{FF2B5EF4-FFF2-40B4-BE49-F238E27FC236}">
                  <a16:creationId xmlns:a16="http://schemas.microsoft.com/office/drawing/2014/main" id="{7E1F447F-A6D5-4103-8DB0-C2DB1C6469BF}"/>
                </a:ext>
              </a:extLst>
            </p:cNvPr>
            <p:cNvSpPr txBox="1"/>
            <p:nvPr/>
          </p:nvSpPr>
          <p:spPr>
            <a:xfrm>
              <a:off x="5587242" y="3448550"/>
              <a:ext cx="2638451" cy="525051"/>
            </a:xfrm>
            <a:prstGeom prst="rect">
              <a:avLst/>
            </a:prstGeom>
            <a:solidFill>
              <a:schemeClr val="accent3">
                <a:lumMod val="20000"/>
                <a:lumOff val="80000"/>
              </a:schemeClr>
            </a:solidFill>
            <a:ln>
              <a:noFill/>
            </a:ln>
          </p:spPr>
          <p:txBody>
            <a:bodyPr spcFirstLastPara="1" wrap="square" lIns="121865" tIns="121865" rIns="121865" bIns="121865" anchor="ctr"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Analysis Tools</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39" name="Shape 599">
              <a:extLst>
                <a:ext uri="{FF2B5EF4-FFF2-40B4-BE49-F238E27FC236}">
                  <a16:creationId xmlns:a16="http://schemas.microsoft.com/office/drawing/2014/main" id="{D82A4AAC-2F28-42BF-8068-86E8F098FFB3}"/>
                </a:ext>
              </a:extLst>
            </p:cNvPr>
            <p:cNvSpPr txBox="1"/>
            <p:nvPr/>
          </p:nvSpPr>
          <p:spPr>
            <a:xfrm>
              <a:off x="5693445" y="4188040"/>
              <a:ext cx="2276154" cy="587833"/>
            </a:xfrm>
            <a:prstGeom prst="rect">
              <a:avLst/>
            </a:prstGeom>
            <a:noFill/>
            <a:ln>
              <a:noFill/>
            </a:ln>
          </p:spPr>
          <p:txBody>
            <a:bodyPr spcFirstLastPara="1" wrap="square" lIns="121865" tIns="121865" rIns="121865" bIns="121865" anchor="t"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Process</a:t>
              </a:r>
              <a:endParaRPr kumimoji="0" sz="1400" b="1" i="0" u="none" strike="noStrike" kern="1200" cap="none" spc="0" normalizeH="0" baseline="0" noProof="0">
                <a:ln>
                  <a:noFill/>
                </a:ln>
                <a:solidFill>
                  <a:srgbClr val="1A1A1A"/>
                </a:solidFill>
                <a:effectLst/>
                <a:uLnTx/>
                <a:uFillTx/>
                <a:ea typeface="Calibri"/>
                <a:cs typeface="Calibri"/>
                <a:sym typeface="Calibri"/>
              </a:endParaRPr>
            </a:p>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Management Tools</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41" name="Shape 600">
              <a:extLst>
                <a:ext uri="{FF2B5EF4-FFF2-40B4-BE49-F238E27FC236}">
                  <a16:creationId xmlns:a16="http://schemas.microsoft.com/office/drawing/2014/main" id="{3B6FAD64-1198-40CA-8CA1-E99646901A13}"/>
                </a:ext>
              </a:extLst>
            </p:cNvPr>
            <p:cNvSpPr txBox="1"/>
            <p:nvPr/>
          </p:nvSpPr>
          <p:spPr>
            <a:xfrm>
              <a:off x="8321566" y="2777507"/>
              <a:ext cx="1563556" cy="587833"/>
            </a:xfrm>
            <a:prstGeom prst="rect">
              <a:avLst/>
            </a:prstGeom>
            <a:noFill/>
            <a:ln>
              <a:noFill/>
            </a:ln>
          </p:spPr>
          <p:txBody>
            <a:bodyPr spcFirstLastPara="1" wrap="square" lIns="121865" tIns="121865" rIns="121865" bIns="121865" anchor="t"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Serving</a:t>
              </a:r>
              <a:endParaRPr kumimoji="0" sz="1400" b="1" i="0" u="none" strike="noStrike" kern="1200" cap="none" spc="0" normalizeH="0" baseline="0" noProof="0">
                <a:ln>
                  <a:noFill/>
                </a:ln>
                <a:solidFill>
                  <a:srgbClr val="1A1A1A"/>
                </a:solidFill>
                <a:effectLst/>
                <a:uLnTx/>
                <a:uFillTx/>
                <a:ea typeface="Calibri"/>
                <a:cs typeface="Calibri"/>
                <a:sym typeface="Calibri"/>
              </a:endParaRPr>
            </a:p>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Infrastructure</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43" name="Shape 601">
              <a:extLst>
                <a:ext uri="{FF2B5EF4-FFF2-40B4-BE49-F238E27FC236}">
                  <a16:creationId xmlns:a16="http://schemas.microsoft.com/office/drawing/2014/main" id="{DDBE4BC9-AD06-493E-B7CC-AAF2284490F5}"/>
                </a:ext>
              </a:extLst>
            </p:cNvPr>
            <p:cNvSpPr txBox="1"/>
            <p:nvPr/>
          </p:nvSpPr>
          <p:spPr>
            <a:xfrm>
              <a:off x="9995257" y="2203403"/>
              <a:ext cx="1434793" cy="587833"/>
            </a:xfrm>
            <a:prstGeom prst="rect">
              <a:avLst/>
            </a:prstGeom>
            <a:noFill/>
            <a:ln>
              <a:noFill/>
            </a:ln>
          </p:spPr>
          <p:txBody>
            <a:bodyPr spcFirstLastPara="1" wrap="square" lIns="121865" tIns="121865" rIns="121865" bIns="121865" anchor="t"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200"/>
                <a:buFontTx/>
                <a:buNone/>
                <a:tabLst/>
                <a:defRPr/>
              </a:pPr>
              <a:r>
                <a:rPr kumimoji="0" lang="en-US" sz="1400" b="1" i="0" u="none" strike="noStrike" kern="1200" cap="none" spc="0" normalizeH="0" baseline="0" noProof="0">
                  <a:ln>
                    <a:noFill/>
                  </a:ln>
                  <a:solidFill>
                    <a:srgbClr val="1A1A1A"/>
                  </a:solidFill>
                  <a:effectLst/>
                  <a:uLnTx/>
                  <a:uFillTx/>
                  <a:ea typeface="Calibri"/>
                  <a:cs typeface="Calibri"/>
                  <a:sym typeface="Calibri"/>
                </a:rPr>
                <a:t>Monitoring</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grpSp>
      <p:sp>
        <p:nvSpPr>
          <p:cNvPr id="46" name="Rectangle 45">
            <a:extLst>
              <a:ext uri="{FF2B5EF4-FFF2-40B4-BE49-F238E27FC236}">
                <a16:creationId xmlns:a16="http://schemas.microsoft.com/office/drawing/2014/main" id="{AC2F9558-211E-49E6-BCA5-2080943C7FA8}"/>
              </a:ext>
            </a:extLst>
          </p:cNvPr>
          <p:cNvSpPr/>
          <p:nvPr/>
        </p:nvSpPr>
        <p:spPr>
          <a:xfrm>
            <a:off x="586389" y="6429447"/>
            <a:ext cx="11018520" cy="276999"/>
          </a:xfrm>
          <a:prstGeom prst="rect">
            <a:avLst/>
          </a:prstGeom>
        </p:spPr>
        <p:txBody>
          <a:bodyPr wrap="square">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1A1A1A"/>
                </a:solidFill>
                <a:effectLst/>
                <a:uLnTx/>
                <a:uFillTx/>
                <a:latin typeface="Segoe UI Semilight" panose="020B0402040204020203" pitchFamily="34" charset="0"/>
                <a:cs typeface="Segoe UI Semilight" panose="020B0402040204020203" pitchFamily="34" charset="0"/>
              </a:rPr>
              <a:t>“Hidden Technical Debt in Machine Learning Systems,” Google NIPS 2015  </a:t>
            </a:r>
          </a:p>
        </p:txBody>
      </p:sp>
    </p:spTree>
    <p:extLst>
      <p:ext uri="{BB962C8B-B14F-4D97-AF65-F5344CB8AC3E}">
        <p14:creationId xmlns:p14="http://schemas.microsoft.com/office/powerpoint/2010/main" val="21050337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3BFD0-DD12-4C8E-9DB1-D1C0699ED9B1}"/>
              </a:ext>
            </a:extLst>
          </p:cNvPr>
          <p:cNvSpPr>
            <a:spLocks noGrp="1"/>
          </p:cNvSpPr>
          <p:nvPr>
            <p:ph type="title"/>
          </p:nvPr>
        </p:nvSpPr>
        <p:spPr/>
        <p:txBody>
          <a:bodyPr/>
          <a:lstStyle/>
          <a:p>
            <a:r>
              <a:rPr lang="en-AU"/>
              <a:t>Traditional systems vs. ML systems</a:t>
            </a:r>
          </a:p>
        </p:txBody>
      </p:sp>
      <p:sp>
        <p:nvSpPr>
          <p:cNvPr id="3" name="Text Placeholder 2">
            <a:extLst>
              <a:ext uri="{FF2B5EF4-FFF2-40B4-BE49-F238E27FC236}">
                <a16:creationId xmlns:a16="http://schemas.microsoft.com/office/drawing/2014/main" id="{88F108A3-1777-44EF-8443-346E399ACF4A}"/>
              </a:ext>
            </a:extLst>
          </p:cNvPr>
          <p:cNvSpPr>
            <a:spLocks noGrp="1"/>
          </p:cNvSpPr>
          <p:nvPr>
            <p:ph type="body" sz="quarter" idx="10"/>
          </p:nvPr>
        </p:nvSpPr>
        <p:spPr>
          <a:xfrm>
            <a:off x="586390" y="1434370"/>
            <a:ext cx="11018520" cy="307777"/>
          </a:xfrm>
        </p:spPr>
        <p:txBody>
          <a:bodyPr/>
          <a:lstStyle/>
          <a:p>
            <a:pPr marL="0" marR="0" lvl="0" indent="0" algn="ctr" defTabSz="914016" rtl="0" eaLnBrk="1" fontAlgn="auto" latinLnBrk="0" hangingPunct="1">
              <a:lnSpc>
                <a:spcPct val="100000"/>
              </a:lnSpc>
              <a:spcBef>
                <a:spcPts val="0"/>
              </a:spcBef>
              <a:spcAft>
                <a:spcPts val="0"/>
              </a:spcAft>
              <a:buClr>
                <a:srgbClr val="FFFFFF"/>
              </a:buClr>
              <a:buSzPts val="1800"/>
              <a:buFontTx/>
              <a:buNone/>
              <a:tabLst/>
              <a:defRPr/>
            </a:pPr>
            <a:r>
              <a:rPr kumimoji="0" lang="en-US" sz="2000" i="0" u="none" strike="noStrike" kern="1200" cap="none" spc="0" normalizeH="0" baseline="0" noProof="0">
                <a:ln>
                  <a:noFill/>
                </a:ln>
                <a:solidFill>
                  <a:srgbClr val="1A1A1A"/>
                </a:solidFill>
                <a:effectLst/>
                <a:uLnTx/>
                <a:uFillTx/>
                <a:cs typeface="Segoe UI Semilight" panose="020B0402040204020203" pitchFamily="34" charset="0"/>
                <a:sym typeface="Source Sans Pro"/>
              </a:rPr>
              <a:t>ML introduces two new assets into the software development lifecycle – </a:t>
            </a:r>
            <a:r>
              <a:rPr kumimoji="0" lang="en-US" sz="2000" b="1" i="0" u="none" strike="noStrike" kern="1200" cap="none" spc="0" normalizeH="0" baseline="0" noProof="0">
                <a:ln>
                  <a:noFill/>
                </a:ln>
                <a:solidFill>
                  <a:schemeClr val="accent1"/>
                </a:solidFill>
                <a:effectLst/>
                <a:uLnTx/>
                <a:uFillTx/>
                <a:cs typeface="Segoe UI Semilight" panose="020B0402040204020203" pitchFamily="34" charset="0"/>
                <a:sym typeface="Source Sans Pro"/>
              </a:rPr>
              <a:t>data</a:t>
            </a:r>
            <a:r>
              <a:rPr kumimoji="0" lang="en-US" sz="2000" i="0" u="none" strike="noStrike" kern="1200" cap="none" spc="0" normalizeH="0" baseline="0" noProof="0">
                <a:ln>
                  <a:noFill/>
                </a:ln>
                <a:solidFill>
                  <a:srgbClr val="1A1A1A"/>
                </a:solidFill>
                <a:effectLst/>
                <a:uLnTx/>
                <a:uFillTx/>
                <a:cs typeface="Segoe UI Semilight" panose="020B0402040204020203" pitchFamily="34" charset="0"/>
                <a:sym typeface="Source Sans Pro"/>
              </a:rPr>
              <a:t> and </a:t>
            </a:r>
            <a:r>
              <a:rPr kumimoji="0" lang="en-US" sz="2000" b="1" i="0" u="none" strike="noStrike" kern="1200" cap="none" spc="0" normalizeH="0" baseline="0" noProof="0">
                <a:ln>
                  <a:noFill/>
                </a:ln>
                <a:solidFill>
                  <a:schemeClr val="accent1"/>
                </a:solidFill>
                <a:effectLst/>
                <a:uLnTx/>
                <a:uFillTx/>
                <a:cs typeface="Segoe UI Semilight" panose="020B0402040204020203" pitchFamily="34" charset="0"/>
                <a:sym typeface="Source Sans Pro"/>
              </a:rPr>
              <a:t>models</a:t>
            </a:r>
            <a:r>
              <a:rPr kumimoji="0" lang="en-US" sz="2000" i="0" u="none" strike="noStrike" kern="1200" cap="none" spc="0" normalizeH="0" baseline="0" noProof="0">
                <a:ln>
                  <a:noFill/>
                </a:ln>
                <a:solidFill>
                  <a:srgbClr val="1A1A1A"/>
                </a:solidFill>
                <a:effectLst/>
                <a:uLnTx/>
                <a:uFillTx/>
                <a:cs typeface="Segoe UI Semilight" panose="020B0402040204020203" pitchFamily="34" charset="0"/>
                <a:sym typeface="Source Sans Pro"/>
              </a:rPr>
              <a:t>.</a:t>
            </a:r>
          </a:p>
        </p:txBody>
      </p:sp>
      <p:sp>
        <p:nvSpPr>
          <p:cNvPr id="46" name="Rectangle 45">
            <a:extLst>
              <a:ext uri="{FF2B5EF4-FFF2-40B4-BE49-F238E27FC236}">
                <a16:creationId xmlns:a16="http://schemas.microsoft.com/office/drawing/2014/main" id="{AC2F9558-211E-49E6-BCA5-2080943C7FA8}"/>
              </a:ext>
            </a:extLst>
          </p:cNvPr>
          <p:cNvSpPr/>
          <p:nvPr/>
        </p:nvSpPr>
        <p:spPr>
          <a:xfrm>
            <a:off x="586389" y="6429447"/>
            <a:ext cx="11018520" cy="276999"/>
          </a:xfrm>
          <a:prstGeom prst="rect">
            <a:avLst/>
          </a:prstGeom>
        </p:spPr>
        <p:txBody>
          <a:bodyPr wrap="square">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rgbClr val="1A1A1A"/>
                </a:solidFill>
                <a:effectLst/>
                <a:uLnTx/>
                <a:uFillTx/>
                <a:latin typeface="Segoe UI Semilight" panose="020B0402040204020203" pitchFamily="34" charset="0"/>
                <a:cs typeface="Segoe UI Semilight" panose="020B0402040204020203" pitchFamily="34" charset="0"/>
              </a:rPr>
              <a:t>“Hidden Technical Debt in Machine Learning Systems,” Google NIPS 2015  </a:t>
            </a:r>
          </a:p>
        </p:txBody>
      </p:sp>
      <p:grpSp>
        <p:nvGrpSpPr>
          <p:cNvPr id="4" name="Group 3">
            <a:extLst>
              <a:ext uri="{FF2B5EF4-FFF2-40B4-BE49-F238E27FC236}">
                <a16:creationId xmlns:a16="http://schemas.microsoft.com/office/drawing/2014/main" id="{0A2281A4-A85F-4506-94D4-729B6B6AFA2B}"/>
              </a:ext>
            </a:extLst>
          </p:cNvPr>
          <p:cNvGrpSpPr/>
          <p:nvPr/>
        </p:nvGrpSpPr>
        <p:grpSpPr>
          <a:xfrm>
            <a:off x="1113622" y="2440175"/>
            <a:ext cx="9964053" cy="3291244"/>
            <a:chOff x="1108424" y="2165319"/>
            <a:chExt cx="9964053" cy="3291244"/>
          </a:xfrm>
        </p:grpSpPr>
        <p:grpSp>
          <p:nvGrpSpPr>
            <p:cNvPr id="26" name="Group 25">
              <a:extLst>
                <a:ext uri="{FF2B5EF4-FFF2-40B4-BE49-F238E27FC236}">
                  <a16:creationId xmlns:a16="http://schemas.microsoft.com/office/drawing/2014/main" id="{A7B578D9-B669-4D04-9B8F-B587A669F6DF}"/>
                </a:ext>
              </a:extLst>
            </p:cNvPr>
            <p:cNvGrpSpPr/>
            <p:nvPr/>
          </p:nvGrpSpPr>
          <p:grpSpPr>
            <a:xfrm>
              <a:off x="1108424" y="2962922"/>
              <a:ext cx="4141434" cy="2493640"/>
              <a:chOff x="726007" y="2508188"/>
              <a:chExt cx="4331577" cy="2608129"/>
            </a:xfrm>
          </p:grpSpPr>
          <p:sp>
            <p:nvSpPr>
              <p:cNvPr id="28" name="Shape 582">
                <a:extLst>
                  <a:ext uri="{FF2B5EF4-FFF2-40B4-BE49-F238E27FC236}">
                    <a16:creationId xmlns:a16="http://schemas.microsoft.com/office/drawing/2014/main" id="{D5B324FB-A61F-4C0A-9711-CF57733153E1}"/>
                  </a:ext>
                </a:extLst>
              </p:cNvPr>
              <p:cNvSpPr/>
              <p:nvPr/>
            </p:nvSpPr>
            <p:spPr>
              <a:xfrm>
                <a:off x="746479" y="2511611"/>
                <a:ext cx="1966729" cy="2604706"/>
              </a:xfrm>
              <a:prstGeom prst="rect">
                <a:avLst/>
              </a:prstGeom>
              <a:solidFill>
                <a:schemeClr val="bg2"/>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800"/>
                  <a:buFontTx/>
                  <a:buNone/>
                  <a:tabLst/>
                  <a:defRPr/>
                </a:pPr>
                <a:r>
                  <a:rPr kumimoji="0" lang="en-AU" sz="1400" b="1" i="0" u="none" strike="noStrike" kern="1200" cap="none" spc="0" normalizeH="0" baseline="0" noProof="0">
                    <a:ln>
                      <a:noFill/>
                    </a:ln>
                    <a:solidFill>
                      <a:srgbClr val="1A1A1A"/>
                    </a:solidFill>
                    <a:effectLst/>
                    <a:uLnTx/>
                    <a:uFillTx/>
                    <a:ea typeface="Calibri"/>
                    <a:cs typeface="Segoe UI Semilight" panose="020B0402040204020203" pitchFamily="34" charset="0"/>
                    <a:sym typeface="Calibri"/>
                  </a:rPr>
                  <a:t>Code</a:t>
                </a:r>
                <a:endParaRPr kumimoji="0" sz="1400" b="1" i="0" u="none" strike="noStrike" kern="1200" cap="none" spc="0" normalizeH="0" baseline="0" noProof="0">
                  <a:ln>
                    <a:noFill/>
                  </a:ln>
                  <a:solidFill>
                    <a:srgbClr val="1A1A1A"/>
                  </a:solidFill>
                  <a:effectLst/>
                  <a:uLnTx/>
                  <a:uFillTx/>
                  <a:ea typeface="Calibri"/>
                  <a:cs typeface="Segoe UI Semilight" panose="020B0402040204020203" pitchFamily="34" charset="0"/>
                  <a:sym typeface="Calibri"/>
                </a:endParaRPr>
              </a:p>
            </p:txBody>
          </p:sp>
          <p:sp>
            <p:nvSpPr>
              <p:cNvPr id="30" name="Shape 582">
                <a:extLst>
                  <a:ext uri="{FF2B5EF4-FFF2-40B4-BE49-F238E27FC236}">
                    <a16:creationId xmlns:a16="http://schemas.microsoft.com/office/drawing/2014/main" id="{1D438DAB-80C8-434A-B94D-60F7E5614225}"/>
                  </a:ext>
                </a:extLst>
              </p:cNvPr>
              <p:cNvSpPr/>
              <p:nvPr/>
            </p:nvSpPr>
            <p:spPr>
              <a:xfrm>
                <a:off x="3067471" y="2508188"/>
                <a:ext cx="1966728" cy="2604706"/>
              </a:xfrm>
              <a:prstGeom prst="rect">
                <a:avLst/>
              </a:prstGeom>
              <a:solidFill>
                <a:schemeClr val="bg2"/>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800"/>
                  <a:buFontTx/>
                  <a:buNone/>
                  <a:tabLst/>
                  <a:defRPr/>
                </a:pPr>
                <a:r>
                  <a:rPr kumimoji="0" lang="en-AU" sz="1400" b="1" i="0" u="none" strike="noStrike" kern="1200" cap="none" spc="0" normalizeH="0" baseline="0" noProof="0">
                    <a:ln>
                      <a:noFill/>
                    </a:ln>
                    <a:solidFill>
                      <a:srgbClr val="1A1A1A"/>
                    </a:solidFill>
                    <a:effectLst/>
                    <a:uLnTx/>
                    <a:uFillTx/>
                    <a:ea typeface="Calibri"/>
                    <a:cs typeface="Segoe UI Semilight" panose="020B0402040204020203" pitchFamily="34" charset="0"/>
                    <a:sym typeface="Calibri"/>
                  </a:rPr>
                  <a:t>Running System</a:t>
                </a:r>
                <a:endParaRPr kumimoji="0" sz="1400" b="1" i="0" u="none" strike="noStrike" kern="1200" cap="none" spc="0" normalizeH="0" baseline="0" noProof="0">
                  <a:ln>
                    <a:noFill/>
                  </a:ln>
                  <a:solidFill>
                    <a:srgbClr val="1A1A1A"/>
                  </a:solidFill>
                  <a:effectLst/>
                  <a:uLnTx/>
                  <a:uFillTx/>
                  <a:ea typeface="Calibri"/>
                  <a:cs typeface="Segoe UI Semilight" panose="020B0402040204020203" pitchFamily="34" charset="0"/>
                  <a:sym typeface="Calibri"/>
                </a:endParaRPr>
              </a:p>
            </p:txBody>
          </p:sp>
          <p:cxnSp>
            <p:nvCxnSpPr>
              <p:cNvPr id="32" name="Straight Arrow Connector 31">
                <a:extLst>
                  <a:ext uri="{FF2B5EF4-FFF2-40B4-BE49-F238E27FC236}">
                    <a16:creationId xmlns:a16="http://schemas.microsoft.com/office/drawing/2014/main" id="{DE4851D7-FEEE-49DE-B9C1-0049DEE770A9}"/>
                  </a:ext>
                </a:extLst>
              </p:cNvPr>
              <p:cNvCxnSpPr>
                <a:cxnSpLocks/>
                <a:stCxn id="28" idx="3"/>
                <a:endCxn id="30" idx="1"/>
              </p:cNvCxnSpPr>
              <p:nvPr/>
            </p:nvCxnSpPr>
            <p:spPr>
              <a:xfrm flipV="1">
                <a:off x="2713208" y="3810541"/>
                <a:ext cx="354263" cy="3423"/>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6DFBDD3C-B7C5-4EBD-9E08-A167FDC79CD8}"/>
                  </a:ext>
                </a:extLst>
              </p:cNvPr>
              <p:cNvSpPr/>
              <p:nvPr/>
            </p:nvSpPr>
            <p:spPr bwMode="auto">
              <a:xfrm>
                <a:off x="726007" y="4492080"/>
                <a:ext cx="1306117" cy="52785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Semilight" panose="020B0402040204020203" pitchFamily="34" charset="0"/>
                  </a:rPr>
                  <a:t>Unit </a:t>
                </a:r>
              </a:p>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Semilight" panose="020B0402040204020203" pitchFamily="34" charset="0"/>
                  </a:rPr>
                  <a:t>Tests</a:t>
                </a:r>
              </a:p>
            </p:txBody>
          </p:sp>
          <p:sp>
            <p:nvSpPr>
              <p:cNvPr id="36" name="Rectangle: Rounded Corners 35">
                <a:extLst>
                  <a:ext uri="{FF2B5EF4-FFF2-40B4-BE49-F238E27FC236}">
                    <a16:creationId xmlns:a16="http://schemas.microsoft.com/office/drawing/2014/main" id="{BAB964A6-9A25-4BFD-A98A-C25F12C4841E}"/>
                  </a:ext>
                </a:extLst>
              </p:cNvPr>
              <p:cNvSpPr/>
              <p:nvPr/>
            </p:nvSpPr>
            <p:spPr bwMode="auto">
              <a:xfrm>
                <a:off x="2240193" y="4502709"/>
                <a:ext cx="1306117" cy="52785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Semilight" panose="020B0402040204020203" pitchFamily="34" charset="0"/>
                  </a:rPr>
                  <a:t>Integration Tests</a:t>
                </a:r>
              </a:p>
            </p:txBody>
          </p:sp>
          <p:sp>
            <p:nvSpPr>
              <p:cNvPr id="38" name="Rectangle: Rounded Corners 37">
                <a:extLst>
                  <a:ext uri="{FF2B5EF4-FFF2-40B4-BE49-F238E27FC236}">
                    <a16:creationId xmlns:a16="http://schemas.microsoft.com/office/drawing/2014/main" id="{5711691D-0E37-47CD-8614-F7A7A4E6922B}"/>
                  </a:ext>
                </a:extLst>
              </p:cNvPr>
              <p:cNvSpPr/>
              <p:nvPr/>
            </p:nvSpPr>
            <p:spPr bwMode="auto">
              <a:xfrm>
                <a:off x="3751467" y="4495588"/>
                <a:ext cx="1306117" cy="52785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Semilight" panose="020B0402040204020203" pitchFamily="34" charset="0"/>
                  </a:rPr>
                  <a:t>System Monitoring</a:t>
                </a:r>
              </a:p>
            </p:txBody>
          </p:sp>
        </p:grpSp>
        <p:grpSp>
          <p:nvGrpSpPr>
            <p:cNvPr id="40" name="Group 39">
              <a:extLst>
                <a:ext uri="{FF2B5EF4-FFF2-40B4-BE49-F238E27FC236}">
                  <a16:creationId xmlns:a16="http://schemas.microsoft.com/office/drawing/2014/main" id="{FCDA6F08-B9C7-4324-9773-4E28927422BF}"/>
                </a:ext>
              </a:extLst>
            </p:cNvPr>
            <p:cNvGrpSpPr/>
            <p:nvPr/>
          </p:nvGrpSpPr>
          <p:grpSpPr>
            <a:xfrm>
              <a:off x="6913419" y="2165319"/>
              <a:ext cx="4159058" cy="3291244"/>
              <a:chOff x="7168583" y="1888904"/>
              <a:chExt cx="4350010" cy="3442353"/>
            </a:xfrm>
          </p:grpSpPr>
          <p:sp>
            <p:nvSpPr>
              <p:cNvPr id="42" name="Shape 582">
                <a:extLst>
                  <a:ext uri="{FF2B5EF4-FFF2-40B4-BE49-F238E27FC236}">
                    <a16:creationId xmlns:a16="http://schemas.microsoft.com/office/drawing/2014/main" id="{B129D1CC-69CC-480E-9FEE-61AF239DCA1A}"/>
                  </a:ext>
                </a:extLst>
              </p:cNvPr>
              <p:cNvSpPr/>
              <p:nvPr/>
            </p:nvSpPr>
            <p:spPr>
              <a:xfrm>
                <a:off x="7198626" y="3072697"/>
                <a:ext cx="1210171" cy="2258559"/>
              </a:xfrm>
              <a:prstGeom prst="rect">
                <a:avLst/>
              </a:prstGeom>
              <a:solidFill>
                <a:schemeClr val="bg2"/>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800"/>
                  <a:buFontTx/>
                  <a:buNone/>
                  <a:tabLst/>
                  <a:defRPr/>
                </a:pPr>
                <a:r>
                  <a:rPr kumimoji="0" lang="en-AU" sz="1400" b="1" i="0" u="none" strike="noStrike" kern="1200" cap="none" spc="0" normalizeH="0" baseline="0" noProof="0">
                    <a:ln>
                      <a:noFill/>
                    </a:ln>
                    <a:solidFill>
                      <a:srgbClr val="1A1A1A"/>
                    </a:solidFill>
                    <a:effectLst/>
                    <a:uLnTx/>
                    <a:uFillTx/>
                    <a:ea typeface="Calibri"/>
                    <a:cs typeface="Calibri"/>
                    <a:sym typeface="Calibri"/>
                  </a:rPr>
                  <a:t>Code</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45" name="Shape 582">
                <a:extLst>
                  <a:ext uri="{FF2B5EF4-FFF2-40B4-BE49-F238E27FC236}">
                    <a16:creationId xmlns:a16="http://schemas.microsoft.com/office/drawing/2014/main" id="{51AE1E74-3D1F-4D39-A81A-041A7345740E}"/>
                  </a:ext>
                </a:extLst>
              </p:cNvPr>
              <p:cNvSpPr/>
              <p:nvPr/>
            </p:nvSpPr>
            <p:spPr>
              <a:xfrm>
                <a:off x="8727224" y="3072698"/>
                <a:ext cx="1210171" cy="2258559"/>
              </a:xfrm>
              <a:prstGeom prst="rect">
                <a:avLst/>
              </a:prstGeom>
              <a:solidFill>
                <a:schemeClr val="accent1">
                  <a:lumMod val="20000"/>
                  <a:lumOff val="8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800"/>
                  <a:buFontTx/>
                  <a:buNone/>
                  <a:tabLst/>
                  <a:defRPr/>
                </a:pPr>
                <a:r>
                  <a:rPr kumimoji="0" lang="en-AU" sz="1400" b="1" i="0" u="none" strike="noStrike" kern="1200" cap="none" spc="0" normalizeH="0" baseline="0" noProof="0">
                    <a:ln>
                      <a:noFill/>
                    </a:ln>
                    <a:solidFill>
                      <a:srgbClr val="1A1A1A"/>
                    </a:solidFill>
                    <a:effectLst/>
                    <a:uLnTx/>
                    <a:uFillTx/>
                    <a:ea typeface="Calibri"/>
                    <a:cs typeface="Calibri"/>
                    <a:sym typeface="Calibri"/>
                  </a:rPr>
                  <a:t>Model Training</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47" name="Shape 582">
                <a:extLst>
                  <a:ext uri="{FF2B5EF4-FFF2-40B4-BE49-F238E27FC236}">
                    <a16:creationId xmlns:a16="http://schemas.microsoft.com/office/drawing/2014/main" id="{4CDEEA3A-F158-430A-90C2-58862E7728AC}"/>
                  </a:ext>
                </a:extLst>
              </p:cNvPr>
              <p:cNvSpPr/>
              <p:nvPr/>
            </p:nvSpPr>
            <p:spPr>
              <a:xfrm>
                <a:off x="10255822" y="3072698"/>
                <a:ext cx="1210171" cy="2258559"/>
              </a:xfrm>
              <a:prstGeom prst="rect">
                <a:avLst/>
              </a:prstGeom>
              <a:solidFill>
                <a:schemeClr val="bg2"/>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800"/>
                  <a:buFontTx/>
                  <a:buNone/>
                  <a:tabLst/>
                  <a:defRPr/>
                </a:pPr>
                <a:r>
                  <a:rPr kumimoji="0" lang="en-AU" sz="1400" b="1" i="0" u="none" strike="noStrike" kern="1200" cap="none" spc="0" normalizeH="0" baseline="0" noProof="0">
                    <a:ln>
                      <a:noFill/>
                    </a:ln>
                    <a:solidFill>
                      <a:srgbClr val="1A1A1A"/>
                    </a:solidFill>
                    <a:effectLst/>
                    <a:uLnTx/>
                    <a:uFillTx/>
                    <a:ea typeface="Calibri"/>
                    <a:cs typeface="Calibri"/>
                    <a:sym typeface="Calibri"/>
                  </a:rPr>
                  <a:t>Running System</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cxnSp>
            <p:nvCxnSpPr>
              <p:cNvPr id="48" name="Straight Arrow Connector 47">
                <a:extLst>
                  <a:ext uri="{FF2B5EF4-FFF2-40B4-BE49-F238E27FC236}">
                    <a16:creationId xmlns:a16="http://schemas.microsoft.com/office/drawing/2014/main" id="{8BCE23C0-93A3-4272-BAE3-C05A5D01D64A}"/>
                  </a:ext>
                </a:extLst>
              </p:cNvPr>
              <p:cNvCxnSpPr>
                <a:cxnSpLocks/>
                <a:stCxn id="42" idx="3"/>
                <a:endCxn id="45" idx="1"/>
              </p:cNvCxnSpPr>
              <p:nvPr/>
            </p:nvCxnSpPr>
            <p:spPr>
              <a:xfrm>
                <a:off x="8408797" y="4201977"/>
                <a:ext cx="318427" cy="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125576C-B720-43F0-A598-FA2201873788}"/>
                  </a:ext>
                </a:extLst>
              </p:cNvPr>
              <p:cNvCxnSpPr>
                <a:cxnSpLocks/>
                <a:stCxn id="45" idx="3"/>
                <a:endCxn id="47" idx="1"/>
              </p:cNvCxnSpPr>
              <p:nvPr/>
            </p:nvCxnSpPr>
            <p:spPr>
              <a:xfrm>
                <a:off x="9937395" y="4201978"/>
                <a:ext cx="318427"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0D3F5E22-3578-41DC-8B81-5B463269D3CF}"/>
                  </a:ext>
                </a:extLst>
              </p:cNvPr>
              <p:cNvSpPr/>
              <p:nvPr/>
            </p:nvSpPr>
            <p:spPr bwMode="auto">
              <a:xfrm>
                <a:off x="7168583" y="4709304"/>
                <a:ext cx="1306117" cy="52785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pitchFamily="34" charset="0"/>
                  </a:rPr>
                  <a:t>Unit </a:t>
                </a:r>
              </a:p>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pitchFamily="34" charset="0"/>
                  </a:rPr>
                  <a:t>Tests</a:t>
                </a:r>
              </a:p>
            </p:txBody>
          </p:sp>
          <p:sp>
            <p:nvSpPr>
              <p:cNvPr id="51" name="Rectangle: Rounded Corners 50">
                <a:extLst>
                  <a:ext uri="{FF2B5EF4-FFF2-40B4-BE49-F238E27FC236}">
                    <a16:creationId xmlns:a16="http://schemas.microsoft.com/office/drawing/2014/main" id="{8C3EA516-82BD-4CD6-A2DA-858D96AA7774}"/>
                  </a:ext>
                </a:extLst>
              </p:cNvPr>
              <p:cNvSpPr/>
              <p:nvPr/>
            </p:nvSpPr>
            <p:spPr bwMode="auto">
              <a:xfrm>
                <a:off x="8682769" y="4719933"/>
                <a:ext cx="1306117" cy="52785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pitchFamily="34" charset="0"/>
                  </a:rPr>
                  <a:t>Integration Tests</a:t>
                </a:r>
              </a:p>
            </p:txBody>
          </p:sp>
          <p:sp>
            <p:nvSpPr>
              <p:cNvPr id="52" name="Rectangle: Rounded Corners 51">
                <a:extLst>
                  <a:ext uri="{FF2B5EF4-FFF2-40B4-BE49-F238E27FC236}">
                    <a16:creationId xmlns:a16="http://schemas.microsoft.com/office/drawing/2014/main" id="{DB351482-7BB9-42C8-B859-8715990FD01B}"/>
                  </a:ext>
                </a:extLst>
              </p:cNvPr>
              <p:cNvSpPr/>
              <p:nvPr/>
            </p:nvSpPr>
            <p:spPr bwMode="auto">
              <a:xfrm>
                <a:off x="10194043" y="4712812"/>
                <a:ext cx="1306117" cy="527854"/>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pitchFamily="34" charset="0"/>
                  </a:rPr>
                  <a:t>System Monitoring</a:t>
                </a:r>
              </a:p>
            </p:txBody>
          </p:sp>
          <p:sp>
            <p:nvSpPr>
              <p:cNvPr id="53" name="Rectangle: Rounded Corners 52">
                <a:extLst>
                  <a:ext uri="{FF2B5EF4-FFF2-40B4-BE49-F238E27FC236}">
                    <a16:creationId xmlns:a16="http://schemas.microsoft.com/office/drawing/2014/main" id="{52D1FAEB-BAF2-4291-9D44-B041C2E6F1B7}"/>
                  </a:ext>
                </a:extLst>
              </p:cNvPr>
              <p:cNvSpPr/>
              <p:nvPr/>
            </p:nvSpPr>
            <p:spPr bwMode="auto">
              <a:xfrm>
                <a:off x="7168583" y="3156070"/>
                <a:ext cx="1306117" cy="527854"/>
              </a:xfrm>
              <a:prstGeom prst="roundRect">
                <a:avLst/>
              </a:prstGeom>
              <a:solidFill>
                <a:schemeClr val="tx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pitchFamily="34" charset="0"/>
                  </a:rPr>
                  <a:t>ML Infrastructure Tests</a:t>
                </a:r>
              </a:p>
            </p:txBody>
          </p:sp>
          <p:sp>
            <p:nvSpPr>
              <p:cNvPr id="54" name="Rectangle: Rounded Corners 53">
                <a:extLst>
                  <a:ext uri="{FF2B5EF4-FFF2-40B4-BE49-F238E27FC236}">
                    <a16:creationId xmlns:a16="http://schemas.microsoft.com/office/drawing/2014/main" id="{C238E103-4F05-49E4-9500-B9A4648DFB68}"/>
                  </a:ext>
                </a:extLst>
              </p:cNvPr>
              <p:cNvSpPr/>
              <p:nvPr/>
            </p:nvSpPr>
            <p:spPr bwMode="auto">
              <a:xfrm>
                <a:off x="8682769" y="3166699"/>
                <a:ext cx="1306117" cy="527854"/>
              </a:xfrm>
              <a:prstGeom prst="roundRect">
                <a:avLst/>
              </a:prstGeom>
              <a:solidFill>
                <a:schemeClr val="tx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pitchFamily="34" charset="0"/>
                  </a:rPr>
                  <a:t>Model Tests</a:t>
                </a:r>
              </a:p>
            </p:txBody>
          </p:sp>
          <p:sp>
            <p:nvSpPr>
              <p:cNvPr id="55" name="Rectangle: Rounded Corners 54">
                <a:extLst>
                  <a:ext uri="{FF2B5EF4-FFF2-40B4-BE49-F238E27FC236}">
                    <a16:creationId xmlns:a16="http://schemas.microsoft.com/office/drawing/2014/main" id="{E279E16D-54BE-4D90-8285-8373EE99274F}"/>
                  </a:ext>
                </a:extLst>
              </p:cNvPr>
              <p:cNvSpPr/>
              <p:nvPr/>
            </p:nvSpPr>
            <p:spPr bwMode="auto">
              <a:xfrm>
                <a:off x="10194043" y="3159578"/>
                <a:ext cx="1306117" cy="527854"/>
              </a:xfrm>
              <a:prstGeom prst="roundRect">
                <a:avLst/>
              </a:prstGeom>
              <a:solidFill>
                <a:schemeClr val="tx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pitchFamily="34" charset="0"/>
                  </a:rPr>
                  <a:t>Prediction Monitoring</a:t>
                </a:r>
              </a:p>
            </p:txBody>
          </p:sp>
          <p:sp>
            <p:nvSpPr>
              <p:cNvPr id="56" name="Shape 582">
                <a:extLst>
                  <a:ext uri="{FF2B5EF4-FFF2-40B4-BE49-F238E27FC236}">
                    <a16:creationId xmlns:a16="http://schemas.microsoft.com/office/drawing/2014/main" id="{4983D009-99B9-442C-A1D3-29671AB5A921}"/>
                  </a:ext>
                </a:extLst>
              </p:cNvPr>
              <p:cNvSpPr/>
              <p:nvPr/>
            </p:nvSpPr>
            <p:spPr>
              <a:xfrm>
                <a:off x="8727223" y="2317367"/>
                <a:ext cx="1210171" cy="478164"/>
              </a:xfrm>
              <a:prstGeom prst="rect">
                <a:avLst/>
              </a:prstGeom>
              <a:solidFill>
                <a:schemeClr val="accent5">
                  <a:lumMod val="40000"/>
                  <a:lumOff val="6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800"/>
                  <a:buFontTx/>
                  <a:buNone/>
                  <a:tabLst/>
                  <a:defRPr/>
                </a:pPr>
                <a:r>
                  <a:rPr kumimoji="0" lang="en-AU" sz="1400" b="1" i="0" u="none" strike="noStrike" kern="1200" cap="none" spc="0" normalizeH="0" baseline="0" noProof="0">
                    <a:ln>
                      <a:noFill/>
                    </a:ln>
                    <a:solidFill>
                      <a:srgbClr val="1A1A1A"/>
                    </a:solidFill>
                    <a:effectLst/>
                    <a:uLnTx/>
                    <a:uFillTx/>
                    <a:ea typeface="Calibri"/>
                    <a:cs typeface="Calibri"/>
                    <a:sym typeface="Calibri"/>
                  </a:rPr>
                  <a:t>Data</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cxnSp>
            <p:nvCxnSpPr>
              <p:cNvPr id="57" name="Connector: Elbow 56">
                <a:extLst>
                  <a:ext uri="{FF2B5EF4-FFF2-40B4-BE49-F238E27FC236}">
                    <a16:creationId xmlns:a16="http://schemas.microsoft.com/office/drawing/2014/main" id="{890DE4A1-0294-417B-BAB7-E1F7D90DBCA8}"/>
                  </a:ext>
                </a:extLst>
              </p:cNvPr>
              <p:cNvCxnSpPr>
                <a:cxnSpLocks/>
                <a:stCxn id="56" idx="2"/>
                <a:endCxn id="45" idx="0"/>
              </p:cNvCxnSpPr>
              <p:nvPr/>
            </p:nvCxnSpPr>
            <p:spPr>
              <a:xfrm rot="16200000" flipH="1">
                <a:off x="9193726" y="2934113"/>
                <a:ext cx="277167" cy="1"/>
              </a:xfrm>
              <a:prstGeom prst="bentConnector3">
                <a:avLst>
                  <a:gd name="adj1" fmla="val 5000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86931A79-5F4F-4778-B586-C75B9AF5E263}"/>
                  </a:ext>
                </a:extLst>
              </p:cNvPr>
              <p:cNvSpPr/>
              <p:nvPr/>
            </p:nvSpPr>
            <p:spPr bwMode="auto">
              <a:xfrm>
                <a:off x="7168583" y="1897864"/>
                <a:ext cx="1306117" cy="527854"/>
              </a:xfrm>
              <a:prstGeom prst="roundRect">
                <a:avLst/>
              </a:prstGeom>
              <a:solidFill>
                <a:schemeClr val="tx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pitchFamily="34" charset="0"/>
                  </a:rPr>
                  <a:t>Data Tests</a:t>
                </a:r>
              </a:p>
            </p:txBody>
          </p:sp>
          <p:sp>
            <p:nvSpPr>
              <p:cNvPr id="59" name="Rectangle: Rounded Corners 58">
                <a:extLst>
                  <a:ext uri="{FF2B5EF4-FFF2-40B4-BE49-F238E27FC236}">
                    <a16:creationId xmlns:a16="http://schemas.microsoft.com/office/drawing/2014/main" id="{6FA54432-D59E-4940-A682-E735A8866426}"/>
                  </a:ext>
                </a:extLst>
              </p:cNvPr>
              <p:cNvSpPr/>
              <p:nvPr/>
            </p:nvSpPr>
            <p:spPr bwMode="auto">
              <a:xfrm>
                <a:off x="8682769" y="1897626"/>
                <a:ext cx="1306117" cy="527854"/>
              </a:xfrm>
              <a:prstGeom prst="roundRect">
                <a:avLst/>
              </a:prstGeom>
              <a:solidFill>
                <a:schemeClr val="tx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pitchFamily="34" charset="0"/>
                  </a:rPr>
                  <a:t>Skew Tests</a:t>
                </a:r>
              </a:p>
            </p:txBody>
          </p:sp>
          <p:sp>
            <p:nvSpPr>
              <p:cNvPr id="60" name="Shape 582">
                <a:extLst>
                  <a:ext uri="{FF2B5EF4-FFF2-40B4-BE49-F238E27FC236}">
                    <a16:creationId xmlns:a16="http://schemas.microsoft.com/office/drawing/2014/main" id="{6DFFD56D-BCB6-426C-A067-E88D8CD922D2}"/>
                  </a:ext>
                </a:extLst>
              </p:cNvPr>
              <p:cNvSpPr/>
              <p:nvPr/>
            </p:nvSpPr>
            <p:spPr>
              <a:xfrm>
                <a:off x="10255823" y="2296763"/>
                <a:ext cx="1210170" cy="478164"/>
              </a:xfrm>
              <a:prstGeom prst="rect">
                <a:avLst/>
              </a:prstGeom>
              <a:solidFill>
                <a:schemeClr val="accent5">
                  <a:lumMod val="40000"/>
                  <a:lumOff val="60000"/>
                </a:schemeClr>
              </a:solidFill>
              <a:ln w="9525" cap="flat" cmpd="sng">
                <a:noFill/>
                <a:prstDash val="solid"/>
                <a:round/>
                <a:headEnd type="none" w="sm" len="sm"/>
                <a:tailEnd type="none" w="sm" len="sm"/>
              </a:ln>
            </p:spPr>
            <p:txBody>
              <a:bodyPr spcFirstLastPara="1" wrap="square" lIns="121865" tIns="121865" rIns="121865" bIns="121865" anchor="ctr" anchorCtr="0">
                <a:noAutofit/>
              </a:bodyPr>
              <a:lstStyle/>
              <a:p>
                <a:pPr marL="0" marR="0" lvl="0" indent="0" algn="ctr" defTabSz="914016" rtl="0" eaLnBrk="1" fontAlgn="auto" latinLnBrk="0" hangingPunct="1">
                  <a:lnSpc>
                    <a:spcPct val="100000"/>
                  </a:lnSpc>
                  <a:spcBef>
                    <a:spcPts val="0"/>
                  </a:spcBef>
                  <a:spcAft>
                    <a:spcPts val="0"/>
                  </a:spcAft>
                  <a:buClr>
                    <a:srgbClr val="1A1A1A"/>
                  </a:buClr>
                  <a:buSzPts val="1800"/>
                  <a:buFontTx/>
                  <a:buNone/>
                  <a:tabLst/>
                  <a:defRPr/>
                </a:pPr>
                <a:r>
                  <a:rPr kumimoji="0" lang="en-AU" sz="1400" b="1" i="0" u="none" strike="noStrike" kern="1200" cap="none" spc="0" normalizeH="0" baseline="0" noProof="0">
                    <a:ln>
                      <a:noFill/>
                    </a:ln>
                    <a:solidFill>
                      <a:srgbClr val="1A1A1A"/>
                    </a:solidFill>
                    <a:effectLst/>
                    <a:uLnTx/>
                    <a:uFillTx/>
                    <a:ea typeface="Calibri"/>
                    <a:cs typeface="Calibri"/>
                    <a:sym typeface="Calibri"/>
                  </a:rPr>
                  <a:t>Data</a:t>
                </a:r>
                <a:endParaRPr kumimoji="0" sz="1400" b="1" i="0" u="none" strike="noStrike" kern="1200" cap="none" spc="0" normalizeH="0" baseline="0" noProof="0">
                  <a:ln>
                    <a:noFill/>
                  </a:ln>
                  <a:solidFill>
                    <a:srgbClr val="1A1A1A"/>
                  </a:solidFill>
                  <a:effectLst/>
                  <a:uLnTx/>
                  <a:uFillTx/>
                  <a:ea typeface="Calibri"/>
                  <a:cs typeface="Calibri"/>
                  <a:sym typeface="Calibri"/>
                </a:endParaRPr>
              </a:p>
            </p:txBody>
          </p:sp>
          <p:sp>
            <p:nvSpPr>
              <p:cNvPr id="61" name="Rectangle: Rounded Corners 60">
                <a:extLst>
                  <a:ext uri="{FF2B5EF4-FFF2-40B4-BE49-F238E27FC236}">
                    <a16:creationId xmlns:a16="http://schemas.microsoft.com/office/drawing/2014/main" id="{1E774BF2-6038-41C4-ADBF-BB95BBBD006E}"/>
                  </a:ext>
                </a:extLst>
              </p:cNvPr>
              <p:cNvSpPr/>
              <p:nvPr/>
            </p:nvSpPr>
            <p:spPr bwMode="auto">
              <a:xfrm>
                <a:off x="10212476" y="1888904"/>
                <a:ext cx="1306117" cy="527854"/>
              </a:xfrm>
              <a:prstGeom prst="roundRect">
                <a:avLst/>
              </a:prstGeom>
              <a:solidFill>
                <a:schemeClr val="tx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AU" sz="1000" b="1">
                    <a:gradFill>
                      <a:gsLst>
                        <a:gs pos="0">
                          <a:srgbClr val="FFFFFF"/>
                        </a:gs>
                        <a:gs pos="100000">
                          <a:srgbClr val="FFFFFF"/>
                        </a:gs>
                      </a:gsLst>
                      <a:lin ang="5400000" scaled="0"/>
                    </a:gradFill>
                    <a:ea typeface="Segoe UI" pitchFamily="34" charset="0"/>
                    <a:cs typeface="Segoe UI" pitchFamily="34" charset="0"/>
                  </a:rPr>
                  <a:t>Data Monitoring</a:t>
                </a:r>
              </a:p>
            </p:txBody>
          </p:sp>
          <p:cxnSp>
            <p:nvCxnSpPr>
              <p:cNvPr id="62" name="Straight Arrow Connector 61">
                <a:extLst>
                  <a:ext uri="{FF2B5EF4-FFF2-40B4-BE49-F238E27FC236}">
                    <a16:creationId xmlns:a16="http://schemas.microsoft.com/office/drawing/2014/main" id="{61686D23-F95A-410D-9308-1C42C5AFB5BA}"/>
                  </a:ext>
                </a:extLst>
              </p:cNvPr>
              <p:cNvCxnSpPr>
                <a:cxnSpLocks/>
                <a:stCxn id="60" idx="2"/>
                <a:endCxn id="47" idx="0"/>
              </p:cNvCxnSpPr>
              <p:nvPr/>
            </p:nvCxnSpPr>
            <p:spPr>
              <a:xfrm>
                <a:off x="10860908" y="2774927"/>
                <a:ext cx="0" cy="297771"/>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95426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98F77C-6165-4F15-967F-3E64EB45A528}"/>
              </a:ext>
            </a:extLst>
          </p:cNvPr>
          <p:cNvSpPr>
            <a:spLocks noGrp="1"/>
          </p:cNvSpPr>
          <p:nvPr>
            <p:ph type="title" idx="4294967295"/>
          </p:nvPr>
        </p:nvSpPr>
        <p:spPr>
          <a:xfrm>
            <a:off x="1525587" y="3179762"/>
            <a:ext cx="9140825" cy="553998"/>
          </a:xfrm>
        </p:spPr>
        <p:txBody>
          <a:bodyPr/>
          <a:lstStyle/>
          <a:p>
            <a:pPr algn="ctr"/>
            <a:r>
              <a:rPr lang="en-US" err="1"/>
              <a:t>MLOps</a:t>
            </a:r>
            <a:endParaRPr lang="en-US"/>
          </a:p>
        </p:txBody>
      </p:sp>
    </p:spTree>
    <p:extLst>
      <p:ext uri="{BB962C8B-B14F-4D97-AF65-F5344CB8AC3E}">
        <p14:creationId xmlns:p14="http://schemas.microsoft.com/office/powerpoint/2010/main" val="3338979998"/>
      </p:ext>
    </p:extLst>
  </p:cSld>
  <p:clrMapOvr>
    <a:masterClrMapping/>
  </p:clrMapOvr>
  <p:transition>
    <p:fade/>
  </p:transition>
</p:sld>
</file>

<file path=ppt/theme/theme1.xml><?xml version="1.0" encoding="utf-8"?>
<a:theme xmlns:a="http://schemas.openxmlformats.org/drawingml/2006/main" name="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2.xml><?xml version="1.0" encoding="utf-8"?>
<a:theme xmlns:a="http://schemas.openxmlformats.org/drawingml/2006/main" name="1_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_v02.potx" id="{840D10EA-7297-4716-BA84-96807882E03D}" vid="{5D568AB7-A2FF-4AE6-A4E5-C5FA154EB3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94f4e01a-ffa0-4964-9a5d-816611b1140c">
      <UserInfo>
        <DisplayName>Santhosh Pillai</DisplayName>
        <AccountId>474</AccountId>
        <AccountType/>
      </UserInfo>
    </SharedWithUsers>
    <MediaServiceKeyPoints xmlns="18d6404b-09a8-4435-84f1-57409fd1744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55207D3DEA9424CAA1D6BF6CBE9D004" ma:contentTypeVersion="14" ma:contentTypeDescription="Create a new document." ma:contentTypeScope="" ma:versionID="e42ae4e6f7af82a29f2500f61a0dba49">
  <xsd:schema xmlns:xsd="http://www.w3.org/2001/XMLSchema" xmlns:xs="http://www.w3.org/2001/XMLSchema" xmlns:p="http://schemas.microsoft.com/office/2006/metadata/properties" xmlns:ns1="http://schemas.microsoft.com/sharepoint/v3" xmlns:ns2="18d6404b-09a8-4435-84f1-57409fd17447" xmlns:ns3="94f4e01a-ffa0-4964-9a5d-816611b1140c" targetNamespace="http://schemas.microsoft.com/office/2006/metadata/properties" ma:root="true" ma:fieldsID="0a7b6db13e789862c77c171a8fa6878d" ns1:_="" ns2:_="" ns3:_="">
    <xsd:import namespace="http://schemas.microsoft.com/sharepoint/v3"/>
    <xsd:import namespace="18d6404b-09a8-4435-84f1-57409fd17447"/>
    <xsd:import namespace="94f4e01a-ffa0-4964-9a5d-816611b1140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Location" minOccurs="0"/>
                <xsd:element ref="ns2:MediaServiceAutoKeyPoints" minOccurs="0"/>
                <xsd:element ref="ns2:MediaServiceKeyPoints" minOccurs="0"/>
                <xsd:element ref="ns1:_ip_UnifiedCompliancePolicyProperties" minOccurs="0"/>
                <xsd:element ref="ns1:_ip_UnifiedCompliancePolicyUIActio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d6404b-09a8-4435-84f1-57409fd174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f4e01a-ffa0-4964-9a5d-816611b1140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D6A35C-2F15-4553-B772-7B022339D414}">
  <ds:schemaRefs>
    <ds:schemaRef ds:uri="18d6404b-09a8-4435-84f1-57409fd17447"/>
    <ds:schemaRef ds:uri="94f4e01a-ffa0-4964-9a5d-816611b114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2358EFE-1D0E-4542-B6C7-7D8A31601FB5}">
  <ds:schemaRefs>
    <ds:schemaRef ds:uri="18d6404b-09a8-4435-84f1-57409fd17447"/>
    <ds:schemaRef ds:uri="94f4e01a-ffa0-4964-9a5d-816611b114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825F4C6-1847-4646-BB30-5D6B033E06F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Application>Microsoft Office PowerPoint</Application>
  <PresentationFormat>Widescreen</PresentationFormat>
  <Slides>28</Slides>
  <Notes>5</Notes>
  <HiddenSlides>0</HiddenSlides>
  <ScaleCrop>false</ScaleCrop>
  <HeadingPairs>
    <vt:vector size="4" baseType="variant">
      <vt:variant>
        <vt:lpstr>Theme</vt:lpstr>
      </vt:variant>
      <vt:variant>
        <vt:i4>2</vt:i4>
      </vt:variant>
      <vt:variant>
        <vt:lpstr>Slide Titles</vt:lpstr>
      </vt:variant>
      <vt:variant>
        <vt:i4>28</vt:i4>
      </vt:variant>
    </vt:vector>
  </HeadingPairs>
  <TitlesOfParts>
    <vt:vector size="30" baseType="lpstr">
      <vt:lpstr>5-50201_Microsoft_Ready_Template</vt:lpstr>
      <vt:lpstr>1_9-51056_Build 2019 Breakout_White Template</vt:lpstr>
      <vt:lpstr>Machine Learning Operations (MLOps)</vt:lpstr>
      <vt:lpstr>Background</vt:lpstr>
      <vt:lpstr>AI in enterprise</vt:lpstr>
      <vt:lpstr>Challenges deploying machine learning</vt:lpstr>
      <vt:lpstr>What differentiates high performers?</vt:lpstr>
      <vt:lpstr>Traditional machine learning delivery</vt:lpstr>
      <vt:lpstr>There’s more to ML systems than ML</vt:lpstr>
      <vt:lpstr>Traditional systems vs. ML systems</vt:lpstr>
      <vt:lpstr>MLOps</vt:lpstr>
      <vt:lpstr>What is MLOps?</vt:lpstr>
      <vt:lpstr>Benefits of MLOps</vt:lpstr>
      <vt:lpstr>What is DevOps?</vt:lpstr>
      <vt:lpstr>What is CI/CD?</vt:lpstr>
      <vt:lpstr>How does DevOps relate to MLOps?</vt:lpstr>
      <vt:lpstr>Adoption</vt:lpstr>
      <vt:lpstr>Machine learning lifecycle</vt:lpstr>
      <vt:lpstr>Activities to productionise ML</vt:lpstr>
      <vt:lpstr>MLOps maturity model</vt:lpstr>
      <vt:lpstr>Common Workflows with AML</vt:lpstr>
      <vt:lpstr>MLOps with Azure Machine Learning</vt:lpstr>
      <vt:lpstr>Real-time deployment</vt:lpstr>
      <vt:lpstr>Batch deployment</vt:lpstr>
      <vt:lpstr>Edge deployment</vt:lpstr>
      <vt:lpstr>References and Appendix</vt:lpstr>
      <vt:lpstr>References</vt:lpstr>
      <vt:lpstr>Appendix: MLOps maturity model</vt:lpstr>
      <vt:lpstr>Appendix: MLOps maturity model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MLOps - //build</dc:title>
  <dc:creator>Jordan Edwards</dc:creator>
  <cp:revision>41</cp:revision>
  <dcterms:created xsi:type="dcterms:W3CDTF">2019-05-01T15:54:48Z</dcterms:created>
  <dcterms:modified xsi:type="dcterms:W3CDTF">2020-11-08T22:13:46Z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rmation Classification">
    <vt:lpwstr>Internal </vt:lpwstr>
  </property>
  <property fmtid="{D5CDD505-2E9C-101B-9397-08002B2CF9AE}" pid="3" name="ContentTypeId">
    <vt:lpwstr>0x010100C55207D3DEA9424CAA1D6BF6CBE9D004</vt:lpwstr>
  </property>
  <property fmtid="{D5CDD505-2E9C-101B-9397-08002B2CF9AE}" pid="4" name="TaxKeyword">
    <vt:lpwstr/>
  </property>
  <property fmtid="{D5CDD505-2E9C-101B-9397-08002B2CF9AE}" pid="5" name="MSIP_Label_f42aa342-8706-4288-bd11-ebb85995028c_Enabled">
    <vt:lpwstr>True</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Owner">
    <vt:lpwstr>petfue@microsoft.com</vt:lpwstr>
  </property>
  <property fmtid="{D5CDD505-2E9C-101B-9397-08002B2CF9AE}" pid="8" name="MSIP_Label_f42aa342-8706-4288-bd11-ebb85995028c_SetDate">
    <vt:lpwstr>2019-09-14T15:11:17.0644514Z</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ActionId">
    <vt:lpwstr>a1c7998e-ee91-429b-bace-d4219d8a7887</vt:lpwstr>
  </property>
  <property fmtid="{D5CDD505-2E9C-101B-9397-08002B2CF9AE}" pid="12" name="MSIP_Label_f42aa342-8706-4288-bd11-ebb85995028c_Extended_MSFT_Method">
    <vt:lpwstr>Automatic</vt:lpwstr>
  </property>
  <property fmtid="{D5CDD505-2E9C-101B-9397-08002B2CF9AE}" pid="13" name="MSIP_Label_6be01c0c-f9b3-4dc4-af0b-a82110cc37cd_Enabled">
    <vt:lpwstr>True</vt:lpwstr>
  </property>
  <property fmtid="{D5CDD505-2E9C-101B-9397-08002B2CF9AE}" pid="14" name="MSIP_Label_6be01c0c-f9b3-4dc4-af0b-a82110cc37cd_SiteId">
    <vt:lpwstr>a1f1e214-7ded-45b6-81a1-9e8ae3459641</vt:lpwstr>
  </property>
  <property fmtid="{D5CDD505-2E9C-101B-9397-08002B2CF9AE}" pid="15" name="MSIP_Label_6be01c0c-f9b3-4dc4-af0b-a82110cc37cd_Owner">
    <vt:lpwstr>cploegj@jci.com</vt:lpwstr>
  </property>
  <property fmtid="{D5CDD505-2E9C-101B-9397-08002B2CF9AE}" pid="16" name="MSIP_Label_6be01c0c-f9b3-4dc4-af0b-a82110cc37cd_SetDate">
    <vt:lpwstr>2019-05-02T22:10:17.4430243Z</vt:lpwstr>
  </property>
  <property fmtid="{D5CDD505-2E9C-101B-9397-08002B2CF9AE}" pid="17" name="MSIP_Label_6be01c0c-f9b3-4dc4-af0b-a82110cc37cd_Name">
    <vt:lpwstr>Internal </vt:lpwstr>
  </property>
  <property fmtid="{D5CDD505-2E9C-101B-9397-08002B2CF9AE}" pid="18" name="MSIP_Label_6be01c0c-f9b3-4dc4-af0b-a82110cc37cd_Application">
    <vt:lpwstr>Microsoft Azure Information Protection</vt:lpwstr>
  </property>
  <property fmtid="{D5CDD505-2E9C-101B-9397-08002B2CF9AE}" pid="19" name="MSIP_Label_6be01c0c-f9b3-4dc4-af0b-a82110cc37cd_ActionId">
    <vt:lpwstr>8b5e0ebd-2a39-4567-86cc-1a34db51400f</vt:lpwstr>
  </property>
  <property fmtid="{D5CDD505-2E9C-101B-9397-08002B2CF9AE}" pid="20" name="MSIP_Label_6be01c0c-f9b3-4dc4-af0b-a82110cc37cd_Extended_MSFT_Method">
    <vt:lpwstr>Automatic</vt:lpwstr>
  </property>
  <property fmtid="{D5CDD505-2E9C-101B-9397-08002B2CF9AE}" pid="21" name="Sensitivity">
    <vt:lpwstr>General Internal </vt:lpwstr>
  </property>
</Properties>
</file>